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defRPr sz="4800">
                <a:solidFill>
                  <a:schemeClr val="lt1"/>
                </a:solidFill>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defRPr sz="3600">
                <a:solidFill>
                  <a:schemeClr val="dk1"/>
                </a:solidFill>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bit.ly/ArduinoWorkshopSlides" TargetMode="External"/><Relationship Id="rId4" Type="http://schemas.openxmlformats.org/officeDocument/2006/relationships/hyperlink" Target="http://guides.lib.ucr.edu/c.php?g=645451&amp;p=4523510"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arduino.cc/en/guide/libraries"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oo.gl/forms/linh2N6otbGF7Pu53" TargetMode="External"/><Relationship Id="rId4" Type="http://schemas.openxmlformats.org/officeDocument/2006/relationships/hyperlink" Target="http://guides.lib.ucr.edu/c.php?g=645451&amp;p=4523510" TargetMode="External"/><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digikey.com/product-detail/en/soberton-inc/WT-1205/433-1028-ND/479674" TargetMode="External"/><Relationship Id="rId4" Type="http://schemas.openxmlformats.org/officeDocument/2006/relationships/hyperlink" Target="https://learn.adafruit.com/adafruit-arduino-lesson-10-making-sounds/playing-a-scale" TargetMode="External"/><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micropik.com/PDF/HCSR04.pdf" TargetMode="External"/><Relationship Id="rId4" Type="http://schemas.openxmlformats.org/officeDocument/2006/relationships/hyperlink" Target="http://howtomechatronics.com/tutorials/arduino/ultrasonic-sensor-hc-sr04/" TargetMode="External"/><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reprap.org/wiki/Mechanical_Endstop#Interface"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adafruit.com/product/386" TargetMode="External"/><Relationship Id="rId4" Type="http://schemas.openxmlformats.org/officeDocument/2006/relationships/hyperlink" Target="https://learn.adafruit.com/dht" TargetMode="External"/><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cutiehack.com/#/main" TargetMode="Externa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hyperlink" Target="https://learn.adafruit.com/dht/using-a-dhtxx-senso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arduino.cc/en/guide/librar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goo.gl/forms/y0yOIfM2FEGZnOBC3"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guides.lib.ucr.edu/c.php?g=645451&amp;p=4523510" TargetMode="External"/><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33.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1542000"/>
          </a:xfrm>
          <a:prstGeom prst="rect">
            <a:avLst/>
          </a:prstGeom>
        </p:spPr>
        <p:txBody>
          <a:bodyPr anchorCtr="0" anchor="t" bIns="91425" lIns="91425" rIns="91425" tIns="91425">
            <a:noAutofit/>
          </a:bodyPr>
          <a:lstStyle/>
          <a:p>
            <a:pPr lvl="0">
              <a:spcBef>
                <a:spcPts val="0"/>
              </a:spcBef>
              <a:buNone/>
            </a:pPr>
            <a:r>
              <a:rPr lang="en"/>
              <a:t>Arduino Workshop</a:t>
            </a:r>
          </a:p>
        </p:txBody>
      </p:sp>
      <p:sp>
        <p:nvSpPr>
          <p:cNvPr id="73" name="Shape 73"/>
          <p:cNvSpPr txBox="1"/>
          <p:nvPr>
            <p:ph idx="1" type="subTitle"/>
          </p:nvPr>
        </p:nvSpPr>
        <p:spPr>
          <a:xfrm>
            <a:off x="2371725" y="2834775"/>
            <a:ext cx="6331500" cy="1725600"/>
          </a:xfrm>
          <a:prstGeom prst="rect">
            <a:avLst/>
          </a:prstGeom>
        </p:spPr>
        <p:txBody>
          <a:bodyPr anchorCtr="0" anchor="t" bIns="91425" lIns="91425" rIns="91425" tIns="91425">
            <a:noAutofit/>
          </a:bodyPr>
          <a:lstStyle/>
          <a:p>
            <a:pPr lvl="0">
              <a:spcBef>
                <a:spcPts val="0"/>
              </a:spcBef>
              <a:buNone/>
            </a:pPr>
            <a:r>
              <a:rPr lang="en"/>
              <a:t>Hosted by: Gustavo Correa and Gian Ocampo</a:t>
            </a:r>
          </a:p>
          <a:p>
            <a:pPr lvl="0">
              <a:spcBef>
                <a:spcPts val="0"/>
              </a:spcBef>
              <a:buNone/>
            </a:pPr>
            <a:r>
              <a:rPr lang="en"/>
              <a:t>Location: Creat’R Lab @ UCR</a:t>
            </a:r>
          </a:p>
          <a:p>
            <a:pPr lvl="0">
              <a:spcBef>
                <a:spcPts val="0"/>
              </a:spcBef>
              <a:buNone/>
            </a:pPr>
            <a:r>
              <a:rPr lang="en"/>
              <a:t>Today’s Date: May 9th, 2017</a:t>
            </a:r>
          </a:p>
          <a:p>
            <a:pPr lvl="0">
              <a:spcBef>
                <a:spcPts val="0"/>
              </a:spcBef>
              <a:buNone/>
            </a:pPr>
            <a:r>
              <a:rPr lang="en"/>
              <a:t>Schedule: Weekly, 4/25/17 - 5/30/17</a:t>
            </a:r>
          </a:p>
          <a:p>
            <a:pPr lvl="0">
              <a:spcBef>
                <a:spcPts val="0"/>
              </a:spcBef>
              <a:buNone/>
            </a:pPr>
            <a:r>
              <a:rPr lang="en"/>
              <a:t>Slideshow link: </a:t>
            </a:r>
            <a:r>
              <a:rPr lang="en" u="sng">
                <a:solidFill>
                  <a:schemeClr val="hlink"/>
                </a:solidFill>
                <a:hlinkClick r:id="rId3"/>
              </a:rPr>
              <a:t>http://bit.ly/ArduinoWorkshopSlides</a:t>
            </a:r>
          </a:p>
          <a:p>
            <a:pPr lvl="0">
              <a:spcBef>
                <a:spcPts val="0"/>
              </a:spcBef>
              <a:buClr>
                <a:schemeClr val="dk2"/>
              </a:buClr>
              <a:buSzPct val="91666"/>
              <a:buFont typeface="Arial"/>
              <a:buNone/>
            </a:pPr>
            <a:r>
              <a:rPr lang="en"/>
              <a:t>Creat’R Lab Calendar: </a:t>
            </a:r>
            <a:r>
              <a:rPr lang="en" sz="1200" u="sng">
                <a:solidFill>
                  <a:schemeClr val="hlink"/>
                </a:solidFill>
                <a:hlinkClick r:id="rId4"/>
              </a:rPr>
              <a:t>http://guides.lib.ucr.edu/c.php?g=645451&amp;p=4523510</a:t>
            </a:r>
          </a:p>
        </p:txBody>
      </p:sp>
      <p:pic>
        <p:nvPicPr>
          <p:cNvPr id="74" name="Shape 74"/>
          <p:cNvPicPr preferRelativeResize="0"/>
          <p:nvPr/>
        </p:nvPicPr>
        <p:blipFill rotWithShape="1">
          <a:blip r:embed="rId5">
            <a:alphaModFix/>
          </a:blip>
          <a:srcRect b="16971" l="0" r="-1276" t="20266"/>
          <a:stretch/>
        </p:blipFill>
        <p:spPr>
          <a:xfrm>
            <a:off x="2371725" y="1458200"/>
            <a:ext cx="2710451" cy="1376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The code!</a:t>
            </a:r>
          </a:p>
        </p:txBody>
      </p:sp>
      <p:sp>
        <p:nvSpPr>
          <p:cNvPr id="142" name="Shape 142"/>
          <p:cNvSpPr txBox="1"/>
          <p:nvPr/>
        </p:nvSpPr>
        <p:spPr>
          <a:xfrm>
            <a:off x="235475" y="1550175"/>
            <a:ext cx="3196800" cy="2943300"/>
          </a:xfrm>
          <a:prstGeom prst="rect">
            <a:avLst/>
          </a:prstGeom>
          <a:noFill/>
          <a:ln>
            <a:noFill/>
          </a:ln>
        </p:spPr>
        <p:txBody>
          <a:bodyPr anchorCtr="0" anchor="t" bIns="91425" lIns="91425" rIns="91425" tIns="91425">
            <a:noAutofit/>
          </a:bodyPr>
          <a:lstStyle/>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Built-in</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No wiring needed(just hook up Arduino)</a:t>
            </a:r>
          </a:p>
        </p:txBody>
      </p:sp>
      <p:pic>
        <p:nvPicPr>
          <p:cNvPr id="143" name="Shape 143"/>
          <p:cNvPicPr preferRelativeResize="0"/>
          <p:nvPr/>
        </p:nvPicPr>
        <p:blipFill>
          <a:blip r:embed="rId3">
            <a:alphaModFix/>
          </a:blip>
          <a:stretch>
            <a:fillRect/>
          </a:stretch>
        </p:blipFill>
        <p:spPr>
          <a:xfrm>
            <a:off x="3923175" y="611175"/>
            <a:ext cx="3543300" cy="377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423600" y="2053275"/>
            <a:ext cx="8296800" cy="1949700"/>
          </a:xfrm>
          <a:prstGeom prst="rect">
            <a:avLst/>
          </a:prstGeom>
        </p:spPr>
        <p:txBody>
          <a:bodyPr anchorCtr="0" anchor="ctr" bIns="91425" lIns="91425" rIns="91425" tIns="91425">
            <a:noAutofit/>
          </a:bodyPr>
          <a:lstStyle/>
          <a:p>
            <a:pPr lvl="0" rtl="0">
              <a:spcBef>
                <a:spcPts val="0"/>
              </a:spcBef>
              <a:buNone/>
            </a:pPr>
            <a:r>
              <a:rPr lang="en"/>
              <a:t>Installing Libraries</a:t>
            </a:r>
          </a:p>
          <a:p>
            <a:pPr lvl="0">
              <a:spcBef>
                <a:spcPts val="0"/>
              </a:spcBef>
              <a:buNone/>
            </a:pPr>
            <a:r>
              <a:t/>
            </a:r>
            <a:endParaRPr sz="1800"/>
          </a:p>
          <a:p>
            <a:pPr lvl="0">
              <a:spcBef>
                <a:spcPts val="0"/>
              </a:spcBef>
              <a:buNone/>
            </a:pPr>
            <a:r>
              <a:t/>
            </a:r>
            <a:endParaRPr sz="1800"/>
          </a:p>
          <a:p>
            <a:pPr lvl="0">
              <a:spcBef>
                <a:spcPts val="0"/>
              </a:spcBef>
              <a:buNone/>
            </a:pPr>
            <a:r>
              <a:rPr lang="en" sz="1800"/>
              <a:t>Tutorial Link: </a:t>
            </a:r>
            <a:r>
              <a:rPr lang="en" sz="1800" u="sng">
                <a:solidFill>
                  <a:schemeClr val="hlink"/>
                </a:solidFill>
                <a:hlinkClick r:id="rId3"/>
              </a:rPr>
              <a:t>https://www.arduino.cc/en/guide/libraries</a:t>
            </a:r>
          </a:p>
          <a:p>
            <a:pPr lvl="0">
              <a:spcBef>
                <a:spcPts val="0"/>
              </a:spcBef>
              <a:buNone/>
            </a:pPr>
            <a:r>
              <a:rPr lang="en" sz="1400">
                <a:solidFill>
                  <a:srgbClr val="EFEFEF"/>
                </a:solidFill>
              </a:rPr>
              <a:t>*All Installing Library material was provided by Arduino*</a:t>
            </a:r>
          </a:p>
          <a:p>
            <a:pPr lvl="0" rtl="0">
              <a:spcBef>
                <a:spcPts val="0"/>
              </a:spcBef>
              <a:buNone/>
            </a:pPr>
            <a:r>
              <a:t/>
            </a:r>
            <a:endParaRPr sz="1800"/>
          </a:p>
        </p:txBody>
      </p:sp>
      <p:pic>
        <p:nvPicPr>
          <p:cNvPr id="149" name="Shape 149"/>
          <p:cNvPicPr preferRelativeResize="0"/>
          <p:nvPr/>
        </p:nvPicPr>
        <p:blipFill>
          <a:blip r:embed="rId4">
            <a:alphaModFix/>
          </a:blip>
          <a:stretch>
            <a:fillRect/>
          </a:stretch>
        </p:blipFill>
        <p:spPr>
          <a:xfrm>
            <a:off x="7524372" y="646650"/>
            <a:ext cx="1178848" cy="966149"/>
          </a:xfrm>
          <a:prstGeom prst="rect">
            <a:avLst/>
          </a:prstGeom>
          <a:noFill/>
          <a:ln>
            <a:noFill/>
          </a:ln>
        </p:spPr>
      </p:pic>
      <p:pic>
        <p:nvPicPr>
          <p:cNvPr id="150" name="Shape 150"/>
          <p:cNvPicPr preferRelativeResize="0"/>
          <p:nvPr/>
        </p:nvPicPr>
        <p:blipFill>
          <a:blip r:embed="rId4">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What are Libraries?</a:t>
            </a:r>
          </a:p>
        </p:txBody>
      </p:sp>
      <p:sp>
        <p:nvSpPr>
          <p:cNvPr id="156" name="Shape 156"/>
          <p:cNvSpPr txBox="1"/>
          <p:nvPr>
            <p:ph idx="1" type="body"/>
          </p:nvPr>
        </p:nvSpPr>
        <p:spPr>
          <a:xfrm>
            <a:off x="3080625" y="1595775"/>
            <a:ext cx="5651100" cy="3002400"/>
          </a:xfrm>
          <a:prstGeom prst="rect">
            <a:avLst/>
          </a:prstGeom>
          <a:solidFill>
            <a:srgbClr val="FFFFFF"/>
          </a:solidFill>
        </p:spPr>
        <p:txBody>
          <a:bodyPr anchorCtr="0" anchor="t" bIns="91425" lIns="91425" rIns="91425" tIns="91425">
            <a:noAutofit/>
          </a:bodyPr>
          <a:lstStyle/>
          <a:p>
            <a:pPr indent="-355600" lvl="0" marL="457200" rtl="0">
              <a:spcBef>
                <a:spcPts val="0"/>
              </a:spcBef>
              <a:buSzPct val="100000"/>
            </a:pPr>
            <a:r>
              <a:rPr lang="en" sz="2000">
                <a:solidFill>
                  <a:srgbClr val="4F4E4E"/>
                </a:solidFill>
                <a:latin typeface="Verdana"/>
                <a:ea typeface="Verdana"/>
                <a:cs typeface="Verdana"/>
                <a:sym typeface="Verdana"/>
              </a:rPr>
              <a:t>Arduino Libraries are NOT physical libraries with books :D</a:t>
            </a:r>
          </a:p>
          <a:p>
            <a:pPr indent="-355600" lvl="0" marL="457200" rtl="0">
              <a:spcBef>
                <a:spcPts val="0"/>
              </a:spcBef>
              <a:buSzPct val="100000"/>
            </a:pPr>
            <a:r>
              <a:rPr lang="en" sz="2000">
                <a:solidFill>
                  <a:srgbClr val="4F4E4E"/>
                </a:solidFill>
                <a:latin typeface="Verdana"/>
                <a:ea typeface="Verdana"/>
                <a:cs typeface="Verdana"/>
                <a:sym typeface="Verdana"/>
              </a:rPr>
              <a:t>Libraries are a </a:t>
            </a:r>
            <a:r>
              <a:rPr lang="en" sz="2000" u="sng">
                <a:solidFill>
                  <a:srgbClr val="4F4E4E"/>
                </a:solidFill>
                <a:latin typeface="Verdana"/>
                <a:ea typeface="Verdana"/>
                <a:cs typeface="Verdana"/>
                <a:sym typeface="Verdana"/>
              </a:rPr>
              <a:t>collection of code</a:t>
            </a:r>
            <a:r>
              <a:rPr lang="en" sz="2000">
                <a:solidFill>
                  <a:srgbClr val="4F4E4E"/>
                </a:solidFill>
                <a:latin typeface="Verdana"/>
                <a:ea typeface="Verdana"/>
                <a:cs typeface="Verdana"/>
                <a:sym typeface="Verdana"/>
              </a:rPr>
              <a:t> that makes it easy for you to connect to a sensor, display, module, etc.</a:t>
            </a:r>
          </a:p>
          <a:p>
            <a:pPr indent="-355600" lvl="0" marL="457200" rtl="0">
              <a:spcBef>
                <a:spcPts val="0"/>
              </a:spcBef>
              <a:buClr>
                <a:srgbClr val="4F4E4E"/>
              </a:buClr>
              <a:buSzPct val="100000"/>
              <a:buFont typeface="Verdana"/>
            </a:pPr>
            <a:r>
              <a:rPr lang="en" sz="2000">
                <a:solidFill>
                  <a:srgbClr val="4F4E4E"/>
                </a:solidFill>
                <a:latin typeface="Verdana"/>
                <a:ea typeface="Verdana"/>
                <a:cs typeface="Verdana"/>
                <a:sym typeface="Verdana"/>
              </a:rPr>
              <a:t>There are hundreds of additional libraries available on the Internet for download.</a:t>
            </a:r>
          </a:p>
          <a:p>
            <a:pPr lvl="0" rtl="0">
              <a:spcBef>
                <a:spcPts val="0"/>
              </a:spcBef>
              <a:buNone/>
            </a:pPr>
            <a:r>
              <a:t/>
            </a:r>
            <a:endParaRPr b="1"/>
          </a:p>
        </p:txBody>
      </p:sp>
      <p:pic>
        <p:nvPicPr>
          <p:cNvPr id="157" name="Shape 157"/>
          <p:cNvPicPr preferRelativeResize="0"/>
          <p:nvPr/>
        </p:nvPicPr>
        <p:blipFill>
          <a:blip r:embed="rId3">
            <a:alphaModFix/>
          </a:blip>
          <a:stretch>
            <a:fillRect/>
          </a:stretch>
        </p:blipFill>
        <p:spPr>
          <a:xfrm>
            <a:off x="385900" y="3054875"/>
            <a:ext cx="2596624" cy="1467100"/>
          </a:xfrm>
          <a:prstGeom prst="rect">
            <a:avLst/>
          </a:prstGeom>
          <a:noFill/>
          <a:ln>
            <a:noFill/>
          </a:ln>
        </p:spPr>
      </p:pic>
      <p:pic>
        <p:nvPicPr>
          <p:cNvPr id="158" name="Shape 158"/>
          <p:cNvPicPr preferRelativeResize="0"/>
          <p:nvPr/>
        </p:nvPicPr>
        <p:blipFill rotWithShape="1">
          <a:blip r:embed="rId4">
            <a:alphaModFix/>
          </a:blip>
          <a:srcRect b="16971" l="0" r="-1276" t="20266"/>
          <a:stretch/>
        </p:blipFill>
        <p:spPr>
          <a:xfrm>
            <a:off x="239862" y="1367187"/>
            <a:ext cx="2888698" cy="1467099"/>
          </a:xfrm>
          <a:prstGeom prst="rect">
            <a:avLst/>
          </a:prstGeom>
          <a:noFill/>
          <a:ln>
            <a:noFill/>
          </a:ln>
        </p:spPr>
      </p:pic>
      <p:cxnSp>
        <p:nvCxnSpPr>
          <p:cNvPr id="159" name="Shape 159"/>
          <p:cNvCxnSpPr/>
          <p:nvPr/>
        </p:nvCxnSpPr>
        <p:spPr>
          <a:xfrm flipH="1">
            <a:off x="2550900" y="2079975"/>
            <a:ext cx="1059600" cy="10989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03300" y="411575"/>
            <a:ext cx="8520600" cy="639600"/>
          </a:xfrm>
          <a:prstGeom prst="rect">
            <a:avLst/>
          </a:prstGeom>
        </p:spPr>
        <p:txBody>
          <a:bodyPr anchorCtr="0" anchor="t" bIns="91425" lIns="91425" rIns="91425" tIns="91425">
            <a:noAutofit/>
          </a:bodyPr>
          <a:lstStyle/>
          <a:p>
            <a:pPr lvl="0">
              <a:spcBef>
                <a:spcPts val="0"/>
              </a:spcBef>
              <a:buNone/>
            </a:pPr>
            <a:r>
              <a:rPr lang="en" sz="2600"/>
              <a:t>Option 1: Using the</a:t>
            </a:r>
          </a:p>
          <a:p>
            <a:pPr lvl="0" rtl="0">
              <a:spcBef>
                <a:spcPts val="0"/>
              </a:spcBef>
              <a:buNone/>
            </a:pPr>
            <a:r>
              <a:rPr lang="en" sz="2600"/>
              <a:t>Library Manager</a:t>
            </a:r>
          </a:p>
        </p:txBody>
      </p:sp>
      <p:pic>
        <p:nvPicPr>
          <p:cNvPr id="165" name="Shape 165"/>
          <p:cNvPicPr preferRelativeResize="0"/>
          <p:nvPr/>
        </p:nvPicPr>
        <p:blipFill rotWithShape="1">
          <a:blip r:embed="rId3">
            <a:alphaModFix/>
          </a:blip>
          <a:srcRect b="0" l="22192" r="22353" t="0"/>
          <a:stretch/>
        </p:blipFill>
        <p:spPr>
          <a:xfrm>
            <a:off x="4746874" y="0"/>
            <a:ext cx="4077022" cy="5143499"/>
          </a:xfrm>
          <a:prstGeom prst="rect">
            <a:avLst/>
          </a:prstGeom>
          <a:noFill/>
          <a:ln>
            <a:noFill/>
          </a:ln>
        </p:spPr>
      </p:pic>
      <p:sp>
        <p:nvSpPr>
          <p:cNvPr id="166" name="Shape 166"/>
          <p:cNvSpPr txBox="1"/>
          <p:nvPr/>
        </p:nvSpPr>
        <p:spPr>
          <a:xfrm>
            <a:off x="235475" y="1550175"/>
            <a:ext cx="4511400" cy="2943300"/>
          </a:xfrm>
          <a:prstGeom prst="rect">
            <a:avLst/>
          </a:prstGeom>
          <a:noFill/>
          <a:ln>
            <a:noFill/>
          </a:ln>
        </p:spPr>
        <p:txBody>
          <a:bodyPr anchorCtr="0" anchor="t" bIns="91425" lIns="91425" rIns="91425" tIns="91425">
            <a:noAutofit/>
          </a:bodyPr>
          <a:lstStyle/>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To install a new library into your Arduino IDE you can use the Library Manager (available from IDE version 1.6.2). </a:t>
            </a:r>
          </a:p>
          <a:p>
            <a:pPr lvl="0" rtl="0">
              <a:spcBef>
                <a:spcPts val="0"/>
              </a:spcBef>
              <a:buNone/>
            </a:pPr>
            <a:r>
              <a:t/>
            </a:r>
            <a:endParaRPr sz="1800">
              <a:solidFill>
                <a:srgbClr val="4F4E4E"/>
              </a:solidFill>
              <a:latin typeface="Verdana"/>
              <a:ea typeface="Verdana"/>
              <a:cs typeface="Verdana"/>
              <a:sym typeface="Verdana"/>
            </a:endParaRP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Open the IDE and click to the "Sketch" menu and then </a:t>
            </a:r>
          </a:p>
          <a:p>
            <a:pPr indent="-342900" lvl="1" marL="914400">
              <a:spcBef>
                <a:spcPts val="0"/>
              </a:spcBef>
              <a:buClr>
                <a:srgbClr val="4F4E4E"/>
              </a:buClr>
              <a:buSzPct val="100000"/>
              <a:buFont typeface="Verdana"/>
              <a:buChar char="○"/>
            </a:pPr>
            <a:r>
              <a:rPr i="1" lang="en" sz="1800">
                <a:solidFill>
                  <a:srgbClr val="4F4E4E"/>
                </a:solidFill>
                <a:latin typeface="Verdana"/>
                <a:ea typeface="Verdana"/>
                <a:cs typeface="Verdana"/>
                <a:sym typeface="Verdana"/>
              </a:rPr>
              <a:t>Include Library &gt; Manage Libraries</a:t>
            </a:r>
            <a:r>
              <a:rPr lang="en" sz="1800">
                <a:solidFill>
                  <a:srgbClr val="4F4E4E"/>
                </a:solidFill>
                <a:latin typeface="Verdana"/>
                <a:ea typeface="Verdana"/>
                <a:cs typeface="Verdana"/>
                <a:sym typeface="Verdana"/>
              </a:rPr>
              <a: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15132" l="8987" r="8175" t="16081"/>
          <a:stretch/>
        </p:blipFill>
        <p:spPr>
          <a:xfrm>
            <a:off x="3473300" y="1196949"/>
            <a:ext cx="5437924" cy="3159200"/>
          </a:xfrm>
          <a:prstGeom prst="rect">
            <a:avLst/>
          </a:prstGeom>
          <a:noFill/>
          <a:ln>
            <a:noFill/>
          </a:ln>
        </p:spPr>
      </p:pic>
      <p:sp>
        <p:nvSpPr>
          <p:cNvPr id="172" name="Shape 172"/>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Option 1: Using the</a:t>
            </a:r>
          </a:p>
          <a:p>
            <a:pPr lvl="0" rtl="0">
              <a:spcBef>
                <a:spcPts val="0"/>
              </a:spcBef>
              <a:buNone/>
            </a:pPr>
            <a:r>
              <a:rPr lang="en" sz="2600"/>
              <a:t>Library Manager</a:t>
            </a:r>
          </a:p>
        </p:txBody>
      </p:sp>
      <p:sp>
        <p:nvSpPr>
          <p:cNvPr id="173" name="Shape 173"/>
          <p:cNvSpPr txBox="1"/>
          <p:nvPr/>
        </p:nvSpPr>
        <p:spPr>
          <a:xfrm>
            <a:off x="78500" y="1569800"/>
            <a:ext cx="3394800" cy="35736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Scroll the list to find it, then select the version of the library you want to install.</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Finally click on install and wait for the IDE to install the new library.</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Once done an Installed tag should appear next to the Bridge library. You can close the library manager.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03300" y="411575"/>
            <a:ext cx="8271600" cy="639600"/>
          </a:xfrm>
          <a:prstGeom prst="rect">
            <a:avLst/>
          </a:prstGeom>
        </p:spPr>
        <p:txBody>
          <a:bodyPr anchorCtr="0" anchor="t" bIns="91425" lIns="91425" rIns="91425" tIns="91425">
            <a:noAutofit/>
          </a:bodyPr>
          <a:lstStyle/>
          <a:p>
            <a:pPr lvl="0" rtl="0">
              <a:spcBef>
                <a:spcPts val="0"/>
              </a:spcBef>
              <a:buNone/>
            </a:pPr>
            <a:r>
              <a:rPr lang="en" sz="2600"/>
              <a:t>Option 2: Importing a .zip Library</a:t>
            </a:r>
          </a:p>
        </p:txBody>
      </p:sp>
      <p:sp>
        <p:nvSpPr>
          <p:cNvPr id="179" name="Shape 179"/>
          <p:cNvSpPr txBox="1"/>
          <p:nvPr/>
        </p:nvSpPr>
        <p:spPr>
          <a:xfrm>
            <a:off x="303300" y="1300712"/>
            <a:ext cx="7201500" cy="1745700"/>
          </a:xfrm>
          <a:prstGeom prst="rect">
            <a:avLst/>
          </a:prstGeom>
          <a:noFill/>
          <a:ln>
            <a:noFill/>
          </a:ln>
        </p:spPr>
        <p:txBody>
          <a:bodyPr anchorCtr="0" anchor="t" bIns="91425" lIns="91425" rIns="91425" tIns="91425">
            <a:noAutofit/>
          </a:bodyPr>
          <a:lstStyle/>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Libraries are often distributed as a ZIP file or folder.</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Navigate to Sketch &gt; Include Library. </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At the top of the drop down list, select the option to "Add .ZIP Library''.</a:t>
            </a:r>
          </a:p>
        </p:txBody>
      </p:sp>
      <p:pic>
        <p:nvPicPr>
          <p:cNvPr id="180" name="Shape 180"/>
          <p:cNvPicPr preferRelativeResize="0"/>
          <p:nvPr/>
        </p:nvPicPr>
        <p:blipFill rotWithShape="1">
          <a:blip r:embed="rId3">
            <a:alphaModFix/>
          </a:blip>
          <a:srcRect b="44419" l="0" r="22702" t="0"/>
          <a:stretch/>
        </p:blipFill>
        <p:spPr>
          <a:xfrm>
            <a:off x="1206381" y="3046424"/>
            <a:ext cx="6731244" cy="1996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394650" y="1051175"/>
            <a:ext cx="5655824" cy="3784625"/>
          </a:xfrm>
          <a:prstGeom prst="rect">
            <a:avLst/>
          </a:prstGeom>
          <a:noFill/>
          <a:ln>
            <a:noFill/>
          </a:ln>
        </p:spPr>
      </p:pic>
      <p:sp>
        <p:nvSpPr>
          <p:cNvPr id="186" name="Shape 186"/>
          <p:cNvSpPr txBox="1"/>
          <p:nvPr>
            <p:ph type="title"/>
          </p:nvPr>
        </p:nvSpPr>
        <p:spPr>
          <a:xfrm>
            <a:off x="303300" y="411575"/>
            <a:ext cx="8520600" cy="639600"/>
          </a:xfrm>
          <a:prstGeom prst="rect">
            <a:avLst/>
          </a:prstGeom>
        </p:spPr>
        <p:txBody>
          <a:bodyPr anchorCtr="0" anchor="t" bIns="91425" lIns="91425" rIns="91425" tIns="91425">
            <a:noAutofit/>
          </a:bodyPr>
          <a:lstStyle/>
          <a:p>
            <a:pPr lvl="0">
              <a:spcBef>
                <a:spcPts val="0"/>
              </a:spcBef>
              <a:buNone/>
            </a:pPr>
            <a:r>
              <a:rPr lang="en" sz="2600"/>
              <a:t>Option 2: </a:t>
            </a:r>
            <a:r>
              <a:rPr lang="en" sz="2600"/>
              <a:t>Importing a .zip Library</a:t>
            </a:r>
          </a:p>
          <a:p>
            <a:pPr lvl="0" rtl="0">
              <a:spcBef>
                <a:spcPts val="0"/>
              </a:spcBef>
              <a:buNone/>
            </a:pPr>
            <a:r>
              <a:t/>
            </a:r>
            <a:endParaRPr sz="2600"/>
          </a:p>
        </p:txBody>
      </p:sp>
      <p:sp>
        <p:nvSpPr>
          <p:cNvPr id="187" name="Shape 187"/>
          <p:cNvSpPr txBox="1"/>
          <p:nvPr/>
        </p:nvSpPr>
        <p:spPr>
          <a:xfrm>
            <a:off x="78500" y="1569800"/>
            <a:ext cx="3394800" cy="35736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You will be prompted to select the library you would like to add. </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Navigate to the .zip file's location and open it.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03300" y="411575"/>
            <a:ext cx="4092000" cy="639600"/>
          </a:xfrm>
          <a:prstGeom prst="rect">
            <a:avLst/>
          </a:prstGeom>
        </p:spPr>
        <p:txBody>
          <a:bodyPr anchorCtr="0" anchor="t" bIns="91425" lIns="91425" rIns="91425" tIns="91425">
            <a:noAutofit/>
          </a:bodyPr>
          <a:lstStyle/>
          <a:p>
            <a:pPr lvl="0" rtl="0">
              <a:spcBef>
                <a:spcPts val="0"/>
              </a:spcBef>
              <a:buNone/>
            </a:pPr>
            <a:r>
              <a:rPr lang="en" sz="2600"/>
              <a:t>Option 2: Importing a .zip Library</a:t>
            </a:r>
          </a:p>
          <a:p>
            <a:pPr lvl="0" rtl="0">
              <a:spcBef>
                <a:spcPts val="0"/>
              </a:spcBef>
              <a:buNone/>
            </a:pPr>
            <a:r>
              <a:t/>
            </a:r>
            <a:endParaRPr sz="2600"/>
          </a:p>
        </p:txBody>
      </p:sp>
      <p:sp>
        <p:nvSpPr>
          <p:cNvPr id="193" name="Shape 193"/>
          <p:cNvSpPr txBox="1"/>
          <p:nvPr/>
        </p:nvSpPr>
        <p:spPr>
          <a:xfrm>
            <a:off x="78500" y="1373575"/>
            <a:ext cx="3394800" cy="35736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Return to the Sketch &gt; Import Library menu. </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You should now see the library at the bottom of the drop-down menu. </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It is ready to be used in your sketch. </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The zip file will have been expanded in the libraries folder in your Arduino sketches directory.</a:t>
            </a:r>
            <a:br>
              <a:rPr lang="en" sz="1800">
                <a:solidFill>
                  <a:srgbClr val="4F4E4E"/>
                </a:solidFill>
                <a:latin typeface="Verdana"/>
                <a:ea typeface="Verdana"/>
                <a:cs typeface="Verdana"/>
                <a:sym typeface="Verdana"/>
              </a:rPr>
            </a:br>
            <a:br>
              <a:rPr lang="en" sz="1800">
                <a:solidFill>
                  <a:srgbClr val="4F4E4E"/>
                </a:solidFill>
                <a:latin typeface="Verdana"/>
                <a:ea typeface="Verdana"/>
                <a:cs typeface="Verdana"/>
                <a:sym typeface="Verdana"/>
              </a:rPr>
            </a:br>
          </a:p>
        </p:txBody>
      </p:sp>
      <p:pic>
        <p:nvPicPr>
          <p:cNvPr descr="Screen Shot 2017-05-09 at 11.46.31 AM.png" id="194" name="Shape 194"/>
          <p:cNvPicPr preferRelativeResize="0"/>
          <p:nvPr/>
        </p:nvPicPr>
        <p:blipFill rotWithShape="1">
          <a:blip r:embed="rId3">
            <a:alphaModFix/>
          </a:blip>
          <a:srcRect b="0" l="0" r="48720" t="0"/>
          <a:stretch/>
        </p:blipFill>
        <p:spPr>
          <a:xfrm>
            <a:off x="4665675" y="237200"/>
            <a:ext cx="3830774" cy="4669101"/>
          </a:xfrm>
          <a:prstGeom prst="rect">
            <a:avLst/>
          </a:prstGeom>
          <a:noFill/>
          <a:ln>
            <a:noFill/>
          </a:ln>
        </p:spPr>
      </p:pic>
      <p:sp>
        <p:nvSpPr>
          <p:cNvPr id="195" name="Shape 195"/>
          <p:cNvSpPr txBox="1"/>
          <p:nvPr/>
        </p:nvSpPr>
        <p:spPr>
          <a:xfrm>
            <a:off x="7436850" y="392450"/>
            <a:ext cx="7346700" cy="8571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03300" y="411575"/>
            <a:ext cx="8271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p:txBody>
      </p:sp>
      <p:sp>
        <p:nvSpPr>
          <p:cNvPr id="201" name="Shape 201"/>
          <p:cNvSpPr txBox="1"/>
          <p:nvPr/>
        </p:nvSpPr>
        <p:spPr>
          <a:xfrm>
            <a:off x="303300" y="1300725"/>
            <a:ext cx="8742600" cy="3389100"/>
          </a:xfrm>
          <a:prstGeom prst="rect">
            <a:avLst/>
          </a:prstGeom>
          <a:noFill/>
          <a:ln>
            <a:noFill/>
          </a:ln>
        </p:spPr>
        <p:txBody>
          <a:bodyPr anchorCtr="0" anchor="t" bIns="91425" lIns="91425" rIns="91425" tIns="91425">
            <a:noAutofit/>
          </a:bodyPr>
          <a:lstStyle/>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When you want to add a library manually, you need to download it as a ZIP file, expand it and put in the proper directory. </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The ZIP file contains all you need, including usage examples if the author has provided them. </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The library manager is designed to install this ZIP file automatically as explained in the former chapter, but there are cases where you may want to perform the installation process manually and put the library in the libraries folder of your sketchbook by yourself. </a:t>
            </a:r>
            <a:br>
              <a:rPr lang="en" sz="1800">
                <a:solidFill>
                  <a:srgbClr val="4F4E4E"/>
                </a:solidFill>
                <a:latin typeface="Verdana"/>
                <a:ea typeface="Verdana"/>
                <a:cs typeface="Verdana"/>
                <a:sym typeface="Verdana"/>
              </a:rPr>
            </a:b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03300" y="411575"/>
            <a:ext cx="8271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p:txBody>
      </p:sp>
      <p:sp>
        <p:nvSpPr>
          <p:cNvPr id="207" name="Shape 207"/>
          <p:cNvSpPr txBox="1"/>
          <p:nvPr/>
        </p:nvSpPr>
        <p:spPr>
          <a:xfrm>
            <a:off x="303300" y="1300725"/>
            <a:ext cx="8742600" cy="3389100"/>
          </a:xfrm>
          <a:prstGeom prst="rect">
            <a:avLst/>
          </a:prstGeom>
          <a:noFill/>
          <a:ln>
            <a:noFill/>
          </a:ln>
        </p:spPr>
        <p:txBody>
          <a:bodyPr anchorCtr="0" anchor="t" bIns="91425" lIns="91425" rIns="91425" tIns="91425">
            <a:noAutofit/>
          </a:bodyPr>
          <a:lstStyle/>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Arduino libraries are managed in three different places: inside the IDE installation folder, inside the core folder and in the libraries folder inside your sketchbook. </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The location of your sketchbook defaults to “..\&lt;you&gt;\DOCUMENTS\Arduino” on Windows machines. </a:t>
            </a:r>
          </a:p>
          <a:p>
            <a:pPr indent="-342900" lvl="0" marL="457200" marR="0" rtl="0" algn="l">
              <a:lnSpc>
                <a:spcPct val="15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The path is clearly shown in the Preferences panel. If you want to see where the sketchbook defaults open Preferences under File.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Overview</a:t>
            </a:r>
          </a:p>
        </p:txBody>
      </p:sp>
      <p:sp>
        <p:nvSpPr>
          <p:cNvPr id="80" name="Shape 80"/>
          <p:cNvSpPr txBox="1"/>
          <p:nvPr>
            <p:ph idx="1" type="body"/>
          </p:nvPr>
        </p:nvSpPr>
        <p:spPr>
          <a:xfrm>
            <a:off x="2400250" y="1056149"/>
            <a:ext cx="6321600" cy="3357000"/>
          </a:xfrm>
          <a:prstGeom prst="rect">
            <a:avLst/>
          </a:prstGeom>
        </p:spPr>
        <p:txBody>
          <a:bodyPr anchorCtr="0" anchor="t" bIns="91425" lIns="91425" rIns="91425" tIns="91425">
            <a:noAutofit/>
          </a:bodyPr>
          <a:lstStyle/>
          <a:p>
            <a:pPr indent="-355600" lvl="0" marL="457200" rtl="0">
              <a:spcBef>
                <a:spcPts val="0"/>
              </a:spcBef>
              <a:buSzPct val="100000"/>
            </a:pPr>
            <a:r>
              <a:rPr b="1" lang="en" sz="2000"/>
              <a:t>Workshop Update</a:t>
            </a:r>
          </a:p>
          <a:p>
            <a:pPr indent="-355600" lvl="0" marL="457200" rtl="0">
              <a:spcBef>
                <a:spcPts val="0"/>
              </a:spcBef>
              <a:buSzPct val="100000"/>
            </a:pPr>
            <a:r>
              <a:rPr b="1" lang="en" sz="2000"/>
              <a:t>Cutie Hacks and other Creat’R Lab Workshops</a:t>
            </a:r>
          </a:p>
          <a:p>
            <a:pPr indent="-355600" lvl="0" marL="457200" rtl="0">
              <a:spcBef>
                <a:spcPts val="0"/>
              </a:spcBef>
              <a:buSzPct val="100000"/>
            </a:pPr>
            <a:r>
              <a:rPr b="1" lang="en" sz="2000"/>
              <a:t>Serial Communication</a:t>
            </a:r>
          </a:p>
          <a:p>
            <a:pPr indent="-355600" lvl="0" marL="457200" rtl="0">
              <a:spcBef>
                <a:spcPts val="0"/>
              </a:spcBef>
              <a:buSzPct val="100000"/>
            </a:pPr>
            <a:r>
              <a:rPr b="1" lang="en" sz="2000"/>
              <a:t>Installing Libraries</a:t>
            </a:r>
          </a:p>
          <a:p>
            <a:pPr indent="-355600" lvl="0" marL="457200" rtl="0">
              <a:spcBef>
                <a:spcPts val="0"/>
              </a:spcBef>
              <a:buSzPct val="100000"/>
            </a:pPr>
            <a:r>
              <a:rPr b="1" lang="en" sz="2000"/>
              <a:t>Peripheral Demos!</a:t>
            </a:r>
          </a:p>
          <a:p>
            <a:pPr indent="-355600" lvl="1" marL="914400" rtl="0">
              <a:spcBef>
                <a:spcPts val="0"/>
              </a:spcBef>
              <a:buSzPct val="100000"/>
            </a:pPr>
            <a:r>
              <a:rPr b="1" lang="en" sz="2000"/>
              <a:t>Ultrasonic</a:t>
            </a:r>
          </a:p>
          <a:p>
            <a:pPr indent="-355600" lvl="1" marL="914400" rtl="0">
              <a:spcBef>
                <a:spcPts val="0"/>
              </a:spcBef>
              <a:buSzPct val="100000"/>
            </a:pPr>
            <a:r>
              <a:rPr b="1" lang="en" sz="2000"/>
              <a:t>Servo Motor</a:t>
            </a:r>
          </a:p>
          <a:p>
            <a:pPr indent="-355600" lvl="1" marL="914400" rtl="0">
              <a:spcBef>
                <a:spcPts val="0"/>
              </a:spcBef>
              <a:buSzPct val="100000"/>
            </a:pPr>
            <a:r>
              <a:rPr b="1" lang="en" sz="2000"/>
              <a:t>Buzzer</a:t>
            </a:r>
          </a:p>
          <a:p>
            <a:pPr indent="-355600" lvl="1" marL="914400" rtl="0">
              <a:spcBef>
                <a:spcPts val="0"/>
              </a:spcBef>
              <a:buSzPct val="100000"/>
            </a:pPr>
            <a:r>
              <a:rPr b="1" lang="en" sz="2000"/>
              <a:t>Mechanical Switch</a:t>
            </a:r>
          </a:p>
          <a:p>
            <a:pPr indent="-355600" lvl="1" marL="914400" rtl="0">
              <a:spcBef>
                <a:spcPts val="0"/>
              </a:spcBef>
              <a:buSzPct val="100000"/>
            </a:pPr>
            <a:r>
              <a:rPr b="1" lang="en" sz="2000"/>
              <a:t>Humidity Sensor</a:t>
            </a:r>
          </a:p>
        </p:txBody>
      </p:sp>
      <p:pic>
        <p:nvPicPr>
          <p:cNvPr id="81" name="Shape 81"/>
          <p:cNvPicPr preferRelativeResize="0"/>
          <p:nvPr/>
        </p:nvPicPr>
        <p:blipFill rotWithShape="1">
          <a:blip r:embed="rId3">
            <a:alphaModFix/>
          </a:blip>
          <a:srcRect b="16971" l="0" r="-1276" t="20266"/>
          <a:stretch/>
        </p:blipFill>
        <p:spPr>
          <a:xfrm rot="-1764070">
            <a:off x="215049" y="707600"/>
            <a:ext cx="2060998" cy="1046725"/>
          </a:xfrm>
          <a:prstGeom prst="rect">
            <a:avLst/>
          </a:prstGeom>
          <a:noFill/>
          <a:ln>
            <a:noFill/>
          </a:ln>
        </p:spPr>
      </p:pic>
      <p:pic>
        <p:nvPicPr>
          <p:cNvPr id="82" name="Shape 82"/>
          <p:cNvPicPr preferRelativeResize="0"/>
          <p:nvPr/>
        </p:nvPicPr>
        <p:blipFill rotWithShape="1">
          <a:blip r:embed="rId3">
            <a:alphaModFix/>
          </a:blip>
          <a:srcRect b="16971" l="0" r="-1276" t="20266"/>
          <a:stretch/>
        </p:blipFill>
        <p:spPr>
          <a:xfrm rot="1360639">
            <a:off x="215049" y="2211287"/>
            <a:ext cx="2060999" cy="1046726"/>
          </a:xfrm>
          <a:prstGeom prst="rect">
            <a:avLst/>
          </a:prstGeom>
          <a:noFill/>
          <a:ln>
            <a:noFill/>
          </a:ln>
        </p:spPr>
      </p:pic>
      <p:pic>
        <p:nvPicPr>
          <p:cNvPr id="83" name="Shape 83"/>
          <p:cNvPicPr preferRelativeResize="0"/>
          <p:nvPr/>
        </p:nvPicPr>
        <p:blipFill rotWithShape="1">
          <a:blip r:embed="rId3">
            <a:alphaModFix/>
          </a:blip>
          <a:srcRect b="16971" l="0" r="-1276" t="20266"/>
          <a:stretch/>
        </p:blipFill>
        <p:spPr>
          <a:xfrm rot="-1764070">
            <a:off x="215049" y="3758775"/>
            <a:ext cx="2060998" cy="1046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03300" y="411575"/>
            <a:ext cx="8520600" cy="639600"/>
          </a:xfrm>
          <a:prstGeom prst="rect">
            <a:avLst/>
          </a:prstGeom>
        </p:spPr>
        <p:txBody>
          <a:bodyPr anchorCtr="0" anchor="t" bIns="91425" lIns="91425" rIns="91425" tIns="91425">
            <a:noAutofit/>
          </a:bodyPr>
          <a:lstStyle/>
          <a:p>
            <a:pPr lvl="0">
              <a:spcBef>
                <a:spcPts val="0"/>
              </a:spcBef>
              <a:buClr>
                <a:schemeClr val="dk2"/>
              </a:buClr>
              <a:buSzPct val="42307"/>
              <a:buFont typeface="Arial"/>
              <a:buNone/>
            </a:pPr>
            <a:r>
              <a:rPr lang="en" sz="2600"/>
              <a:t>Option 3: Manual Installation</a:t>
            </a:r>
          </a:p>
          <a:p>
            <a:pPr lvl="0" rtl="0">
              <a:spcBef>
                <a:spcPts val="0"/>
              </a:spcBef>
              <a:buNone/>
            </a:pPr>
            <a:r>
              <a:t/>
            </a:r>
            <a:endParaRPr sz="2600"/>
          </a:p>
        </p:txBody>
      </p:sp>
      <p:sp>
        <p:nvSpPr>
          <p:cNvPr id="213" name="Shape 213"/>
          <p:cNvSpPr txBox="1"/>
          <p:nvPr/>
        </p:nvSpPr>
        <p:spPr>
          <a:xfrm>
            <a:off x="98100" y="1163800"/>
            <a:ext cx="8725800" cy="144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Go to the directory where you have downloaded the ZIP file of the library</a:t>
            </a:r>
          </a:p>
        </p:txBody>
      </p:sp>
      <p:pic>
        <p:nvPicPr>
          <p:cNvPr id="214" name="Shape 214"/>
          <p:cNvPicPr preferRelativeResize="0"/>
          <p:nvPr/>
        </p:nvPicPr>
        <p:blipFill>
          <a:blip r:embed="rId3">
            <a:alphaModFix/>
          </a:blip>
          <a:stretch>
            <a:fillRect/>
          </a:stretch>
        </p:blipFill>
        <p:spPr>
          <a:xfrm>
            <a:off x="303300" y="2152104"/>
            <a:ext cx="8520599" cy="24282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a:p>
            <a:pPr lvl="0" rtl="0">
              <a:spcBef>
                <a:spcPts val="0"/>
              </a:spcBef>
              <a:buNone/>
            </a:pPr>
            <a:r>
              <a:t/>
            </a:r>
            <a:endParaRPr sz="2600"/>
          </a:p>
        </p:txBody>
      </p:sp>
      <p:sp>
        <p:nvSpPr>
          <p:cNvPr id="220" name="Shape 220"/>
          <p:cNvSpPr txBox="1"/>
          <p:nvPr/>
        </p:nvSpPr>
        <p:spPr>
          <a:xfrm>
            <a:off x="98100" y="1163800"/>
            <a:ext cx="8725800" cy="144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Extract the ZIP file with all its folder structure in a temporary folder, then select the main folder, that should have the library name</a:t>
            </a:r>
          </a:p>
        </p:txBody>
      </p:sp>
      <p:pic>
        <p:nvPicPr>
          <p:cNvPr id="221" name="Shape 221"/>
          <p:cNvPicPr preferRelativeResize="0"/>
          <p:nvPr/>
        </p:nvPicPr>
        <p:blipFill>
          <a:blip r:embed="rId3">
            <a:alphaModFix/>
          </a:blip>
          <a:stretch>
            <a:fillRect/>
          </a:stretch>
        </p:blipFill>
        <p:spPr>
          <a:xfrm>
            <a:off x="449064" y="2138850"/>
            <a:ext cx="8245874" cy="260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a:p>
            <a:pPr lvl="0" rtl="0">
              <a:spcBef>
                <a:spcPts val="0"/>
              </a:spcBef>
              <a:buNone/>
            </a:pPr>
            <a:r>
              <a:t/>
            </a:r>
            <a:endParaRPr sz="2600"/>
          </a:p>
        </p:txBody>
      </p:sp>
      <p:sp>
        <p:nvSpPr>
          <p:cNvPr id="227" name="Shape 227"/>
          <p:cNvSpPr txBox="1"/>
          <p:nvPr/>
        </p:nvSpPr>
        <p:spPr>
          <a:xfrm>
            <a:off x="98100" y="1163800"/>
            <a:ext cx="8725800" cy="144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Copy it in the “libraries” folder inside your sketchbook.</a:t>
            </a:r>
          </a:p>
        </p:txBody>
      </p:sp>
      <p:pic>
        <p:nvPicPr>
          <p:cNvPr id="228" name="Shape 228"/>
          <p:cNvPicPr preferRelativeResize="0"/>
          <p:nvPr/>
        </p:nvPicPr>
        <p:blipFill>
          <a:blip r:embed="rId3">
            <a:alphaModFix/>
          </a:blip>
          <a:stretch>
            <a:fillRect/>
          </a:stretch>
        </p:blipFill>
        <p:spPr>
          <a:xfrm>
            <a:off x="474824" y="1974168"/>
            <a:ext cx="8194350" cy="28252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a:p>
            <a:pPr lvl="0" rtl="0">
              <a:spcBef>
                <a:spcPts val="0"/>
              </a:spcBef>
              <a:buNone/>
            </a:pPr>
            <a:r>
              <a:t/>
            </a:r>
            <a:endParaRPr sz="2600"/>
          </a:p>
        </p:txBody>
      </p:sp>
      <p:sp>
        <p:nvSpPr>
          <p:cNvPr id="234" name="Shape 234"/>
          <p:cNvSpPr txBox="1"/>
          <p:nvPr/>
        </p:nvSpPr>
        <p:spPr>
          <a:xfrm>
            <a:off x="98100" y="1163800"/>
            <a:ext cx="8725800" cy="144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Extract the ZIP file with all its folder structure in a temporary folder, then select the main folder, that should have the library name</a:t>
            </a:r>
          </a:p>
        </p:txBody>
      </p:sp>
      <p:pic>
        <p:nvPicPr>
          <p:cNvPr id="235" name="Shape 235"/>
          <p:cNvPicPr preferRelativeResize="0"/>
          <p:nvPr/>
        </p:nvPicPr>
        <p:blipFill>
          <a:blip r:embed="rId3">
            <a:alphaModFix/>
          </a:blip>
          <a:stretch>
            <a:fillRect/>
          </a:stretch>
        </p:blipFill>
        <p:spPr>
          <a:xfrm>
            <a:off x="1030400" y="2603799"/>
            <a:ext cx="7083190" cy="2234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Option 3: Manual Installation</a:t>
            </a:r>
          </a:p>
          <a:p>
            <a:pPr lvl="0" rtl="0">
              <a:spcBef>
                <a:spcPts val="0"/>
              </a:spcBef>
              <a:buNone/>
            </a:pPr>
            <a:r>
              <a:t/>
            </a:r>
            <a:endParaRPr sz="2600"/>
          </a:p>
        </p:txBody>
      </p:sp>
      <p:sp>
        <p:nvSpPr>
          <p:cNvPr id="241" name="Shape 241"/>
          <p:cNvSpPr txBox="1"/>
          <p:nvPr/>
        </p:nvSpPr>
        <p:spPr>
          <a:xfrm>
            <a:off x="98100" y="1163800"/>
            <a:ext cx="8725800" cy="144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Go to the directory where you have downloaded the ZIP file of the library</a:t>
            </a:r>
          </a:p>
        </p:txBody>
      </p:sp>
      <p:pic>
        <p:nvPicPr>
          <p:cNvPr id="242" name="Shape 242"/>
          <p:cNvPicPr preferRelativeResize="0"/>
          <p:nvPr/>
        </p:nvPicPr>
        <p:blipFill>
          <a:blip r:embed="rId3">
            <a:alphaModFix/>
          </a:blip>
          <a:stretch>
            <a:fillRect/>
          </a:stretch>
        </p:blipFill>
        <p:spPr>
          <a:xfrm>
            <a:off x="828675" y="2603800"/>
            <a:ext cx="7486650" cy="213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03300" y="411575"/>
            <a:ext cx="4092000" cy="639600"/>
          </a:xfrm>
          <a:prstGeom prst="rect">
            <a:avLst/>
          </a:prstGeom>
        </p:spPr>
        <p:txBody>
          <a:bodyPr anchorCtr="0" anchor="t" bIns="91425" lIns="91425" rIns="91425" tIns="91425">
            <a:noAutofit/>
          </a:bodyPr>
          <a:lstStyle/>
          <a:p>
            <a:pPr lvl="0">
              <a:spcBef>
                <a:spcPts val="0"/>
              </a:spcBef>
              <a:buClr>
                <a:schemeClr val="dk2"/>
              </a:buClr>
              <a:buSzPct val="42307"/>
              <a:buFont typeface="Arial"/>
              <a:buNone/>
            </a:pPr>
            <a:r>
              <a:rPr lang="en" sz="2600"/>
              <a:t>Option 3: Manual Installation</a:t>
            </a:r>
          </a:p>
          <a:p>
            <a:pPr lvl="0" rtl="0">
              <a:spcBef>
                <a:spcPts val="0"/>
              </a:spcBef>
              <a:buNone/>
            </a:pPr>
            <a:r>
              <a:t/>
            </a:r>
            <a:endParaRPr sz="2600"/>
          </a:p>
        </p:txBody>
      </p:sp>
      <p:sp>
        <p:nvSpPr>
          <p:cNvPr id="248" name="Shape 248"/>
          <p:cNvSpPr txBox="1"/>
          <p:nvPr/>
        </p:nvSpPr>
        <p:spPr>
          <a:xfrm>
            <a:off x="78500" y="1373575"/>
            <a:ext cx="3394800" cy="35736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Start the Arduino Software (IDE), goto Sketch and the Include Library. </a:t>
            </a:r>
          </a:p>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Verify that the library you just added is available in the list, after the core libs.</a:t>
            </a:r>
          </a:p>
        </p:txBody>
      </p:sp>
      <p:sp>
        <p:nvSpPr>
          <p:cNvPr id="249" name="Shape 249"/>
          <p:cNvSpPr txBox="1"/>
          <p:nvPr/>
        </p:nvSpPr>
        <p:spPr>
          <a:xfrm>
            <a:off x="7436850" y="392450"/>
            <a:ext cx="7346700" cy="8571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50" name="Shape 250"/>
          <p:cNvPicPr preferRelativeResize="0"/>
          <p:nvPr/>
        </p:nvPicPr>
        <p:blipFill>
          <a:blip r:embed="rId3">
            <a:alphaModFix/>
          </a:blip>
          <a:stretch>
            <a:fillRect/>
          </a:stretch>
        </p:blipFill>
        <p:spPr>
          <a:xfrm>
            <a:off x="3473300" y="724312"/>
            <a:ext cx="5376375" cy="369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254" name="Shape 254"/>
        <p:cNvGrpSpPr/>
        <p:nvPr/>
      </p:nvGrpSpPr>
      <p:grpSpPr>
        <a:xfrm>
          <a:off x="0" y="0"/>
          <a:ext cx="0" cy="0"/>
          <a:chOff x="0" y="0"/>
          <a:chExt cx="0" cy="0"/>
        </a:xfrm>
      </p:grpSpPr>
      <p:sp>
        <p:nvSpPr>
          <p:cNvPr id="255" name="Shape 25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Servo Motor</a:t>
            </a:r>
          </a:p>
        </p:txBody>
      </p:sp>
      <p:pic>
        <p:nvPicPr>
          <p:cNvPr id="256" name="Shape 256"/>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257" name="Shape 257"/>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Specs</a:t>
            </a:r>
          </a:p>
        </p:txBody>
      </p:sp>
      <p:sp>
        <p:nvSpPr>
          <p:cNvPr id="263" name="Shape 263"/>
          <p:cNvSpPr txBox="1"/>
          <p:nvPr>
            <p:ph idx="1" type="body"/>
          </p:nvPr>
        </p:nvSpPr>
        <p:spPr>
          <a:xfrm>
            <a:off x="2957600" y="1211350"/>
            <a:ext cx="5656500" cy="3498000"/>
          </a:xfrm>
          <a:prstGeom prst="rect">
            <a:avLst/>
          </a:prstGeom>
          <a:solidFill>
            <a:srgbClr val="FFFFFF"/>
          </a:solidFill>
        </p:spPr>
        <p:txBody>
          <a:bodyPr anchorCtr="0" anchor="t" bIns="91425" lIns="91425" rIns="91425" tIns="91425">
            <a:noAutofit/>
          </a:bodyPr>
          <a:lstStyle/>
          <a:p>
            <a:pPr lvl="0" rtl="0">
              <a:spcBef>
                <a:spcPts val="0"/>
              </a:spcBef>
              <a:buNone/>
            </a:pPr>
            <a:r>
              <a:rPr lang="en" sz="2000">
                <a:solidFill>
                  <a:srgbClr val="4F4E4E"/>
                </a:solidFill>
                <a:latin typeface="Verdana"/>
                <a:ea typeface="Verdana"/>
                <a:cs typeface="Verdana"/>
                <a:sym typeface="Verdana"/>
              </a:rPr>
              <a:t>Part: Tower Pro Micro Servo(SG90)</a:t>
            </a:r>
          </a:p>
          <a:p>
            <a:pPr lvl="0">
              <a:spcBef>
                <a:spcPts val="0"/>
              </a:spcBef>
              <a:buNone/>
            </a:pPr>
            <a:r>
              <a:rPr lang="en" sz="2000">
                <a:solidFill>
                  <a:srgbClr val="4F4E4E"/>
                </a:solidFill>
                <a:latin typeface="Verdana"/>
                <a:ea typeface="Verdana"/>
                <a:cs typeface="Verdana"/>
                <a:sym typeface="Verdana"/>
              </a:rPr>
              <a:t>Any Servo that takes in a 5V input will work though</a:t>
            </a:r>
          </a:p>
          <a:p>
            <a:pPr lvl="0">
              <a:spcBef>
                <a:spcPts val="0"/>
              </a:spcBef>
              <a:buNone/>
            </a:pPr>
            <a:r>
              <a:t/>
            </a:r>
            <a:endParaRPr sz="2000">
              <a:solidFill>
                <a:srgbClr val="4F4E4E"/>
              </a:solidFill>
              <a:latin typeface="Verdana"/>
              <a:ea typeface="Verdana"/>
              <a:cs typeface="Verdana"/>
              <a:sym typeface="Verdana"/>
            </a:endParaRPr>
          </a:p>
          <a:p>
            <a:pPr lvl="0" rtl="0">
              <a:spcBef>
                <a:spcPts val="0"/>
              </a:spcBef>
              <a:buNone/>
            </a:pPr>
            <a:r>
              <a:t/>
            </a:r>
            <a:endParaRPr sz="2000">
              <a:solidFill>
                <a:srgbClr val="4F4E4E"/>
              </a:solidFill>
              <a:latin typeface="Verdana"/>
              <a:ea typeface="Verdana"/>
              <a:cs typeface="Verdana"/>
              <a:sym typeface="Verdana"/>
            </a:endParaRPr>
          </a:p>
          <a:p>
            <a:pPr lvl="0" rtl="0">
              <a:spcBef>
                <a:spcPts val="0"/>
              </a:spcBef>
              <a:buNone/>
            </a:pPr>
            <a:r>
              <a:t/>
            </a:r>
            <a:endParaRPr sz="2000">
              <a:solidFill>
                <a:srgbClr val="4F4E4E"/>
              </a:solidFill>
              <a:latin typeface="Verdana"/>
              <a:ea typeface="Verdana"/>
              <a:cs typeface="Verdana"/>
              <a:sym typeface="Verdana"/>
            </a:endParaRPr>
          </a:p>
        </p:txBody>
      </p:sp>
      <p:pic>
        <p:nvPicPr>
          <p:cNvPr id="264" name="Shape 264"/>
          <p:cNvPicPr preferRelativeResize="0"/>
          <p:nvPr/>
        </p:nvPicPr>
        <p:blipFill>
          <a:blip r:embed="rId3">
            <a:alphaModFix/>
          </a:blip>
          <a:stretch>
            <a:fillRect/>
          </a:stretch>
        </p:blipFill>
        <p:spPr>
          <a:xfrm>
            <a:off x="301025" y="1765539"/>
            <a:ext cx="2099225" cy="2114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Wiring</a:t>
            </a:r>
          </a:p>
        </p:txBody>
      </p:sp>
      <p:sp>
        <p:nvSpPr>
          <p:cNvPr id="270" name="Shape 270"/>
          <p:cNvSpPr txBox="1"/>
          <p:nvPr/>
        </p:nvSpPr>
        <p:spPr>
          <a:xfrm>
            <a:off x="235475" y="1550175"/>
            <a:ext cx="3196800" cy="2943300"/>
          </a:xfrm>
          <a:prstGeom prst="rect">
            <a:avLst/>
          </a:prstGeom>
          <a:noFill/>
          <a:ln>
            <a:noFill/>
          </a:ln>
        </p:spPr>
        <p:txBody>
          <a:bodyPr anchorCtr="0" anchor="t" bIns="91425" lIns="91425" rIns="91425" tIns="91425">
            <a:noAutofit/>
          </a:bodyPr>
          <a:lstStyle/>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Orange Wire on this Servo goes to digital pin(Pin 9 in this case)</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Red Wire is to 5V</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Brown Wire is to GND</a:t>
            </a:r>
          </a:p>
        </p:txBody>
      </p:sp>
      <p:pic>
        <p:nvPicPr>
          <p:cNvPr id="271" name="Shape 271"/>
          <p:cNvPicPr preferRelativeResize="0"/>
          <p:nvPr/>
        </p:nvPicPr>
        <p:blipFill>
          <a:blip r:embed="rId3">
            <a:alphaModFix/>
          </a:blip>
          <a:stretch>
            <a:fillRect/>
          </a:stretch>
        </p:blipFill>
        <p:spPr>
          <a:xfrm>
            <a:off x="3528250" y="1194150"/>
            <a:ext cx="5055625" cy="283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sz="2600"/>
              <a:t>The code</a:t>
            </a:r>
          </a:p>
        </p:txBody>
      </p:sp>
      <p:sp>
        <p:nvSpPr>
          <p:cNvPr id="277" name="Shape 277"/>
          <p:cNvSpPr txBox="1"/>
          <p:nvPr/>
        </p:nvSpPr>
        <p:spPr>
          <a:xfrm>
            <a:off x="235475" y="1550175"/>
            <a:ext cx="3196800" cy="2943300"/>
          </a:xfrm>
          <a:prstGeom prst="rect">
            <a:avLst/>
          </a:prstGeom>
          <a:noFill/>
          <a:ln>
            <a:noFill/>
          </a:ln>
        </p:spPr>
        <p:txBody>
          <a:bodyPr anchorCtr="0" anchor="t" bIns="91425" lIns="91425" rIns="91425" tIns="91425">
            <a:noAutofit/>
          </a:bodyPr>
          <a:lstStyle/>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Arduino has a built in Servo library</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No download needed</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Sweep Sketch</a:t>
            </a:r>
          </a:p>
          <a:p>
            <a:pPr indent="-342900" lvl="0" marL="457200" rtl="0">
              <a:spcBef>
                <a:spcPts val="0"/>
              </a:spcBef>
              <a:buClr>
                <a:srgbClr val="4F4E4E"/>
              </a:buClr>
              <a:buSzPct val="100000"/>
              <a:buFont typeface="Verdana"/>
              <a:buChar char="●"/>
            </a:pPr>
            <a:r>
              <a:rPr lang="en" sz="1800">
                <a:solidFill>
                  <a:srgbClr val="4F4E4E"/>
                </a:solidFill>
                <a:latin typeface="Verdana"/>
                <a:ea typeface="Verdana"/>
                <a:cs typeface="Verdana"/>
                <a:sym typeface="Verdana"/>
              </a:rPr>
              <a:t>Knob Sketch</a:t>
            </a:r>
          </a:p>
        </p:txBody>
      </p:sp>
      <p:pic>
        <p:nvPicPr>
          <p:cNvPr id="278" name="Shape 278"/>
          <p:cNvPicPr preferRelativeResize="0"/>
          <p:nvPr/>
        </p:nvPicPr>
        <p:blipFill>
          <a:blip r:embed="rId3">
            <a:alphaModFix/>
          </a:blip>
          <a:stretch>
            <a:fillRect/>
          </a:stretch>
        </p:blipFill>
        <p:spPr>
          <a:xfrm>
            <a:off x="3359000" y="987300"/>
            <a:ext cx="5406925" cy="3028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Update</a:t>
            </a:r>
          </a:p>
        </p:txBody>
      </p:sp>
      <p:sp>
        <p:nvSpPr>
          <p:cNvPr id="89" name="Shape 89"/>
          <p:cNvSpPr txBox="1"/>
          <p:nvPr>
            <p:ph idx="1" type="body"/>
          </p:nvPr>
        </p:nvSpPr>
        <p:spPr>
          <a:xfrm>
            <a:off x="3070750" y="1280225"/>
            <a:ext cx="5651100" cy="3002400"/>
          </a:xfrm>
          <a:prstGeom prst="rect">
            <a:avLst/>
          </a:prstGeom>
          <a:solidFill>
            <a:srgbClr val="FFFFFF"/>
          </a:solidFill>
        </p:spPr>
        <p:txBody>
          <a:bodyPr anchorCtr="0" anchor="t" bIns="91425" lIns="91425" rIns="91425" tIns="91425">
            <a:noAutofit/>
          </a:bodyPr>
          <a:lstStyle/>
          <a:p>
            <a:pPr indent="-228600" lvl="0" marL="457200" rtl="0">
              <a:spcBef>
                <a:spcPts val="0"/>
              </a:spcBef>
            </a:pPr>
            <a:r>
              <a:rPr b="1" lang="en"/>
              <a:t>Our next workshop is on May 16th!</a:t>
            </a:r>
          </a:p>
          <a:p>
            <a:pPr indent="-342900" lvl="1" marL="914400" rtl="0">
              <a:spcBef>
                <a:spcPts val="0"/>
              </a:spcBef>
              <a:buSzPct val="100000"/>
            </a:pPr>
            <a:r>
              <a:rPr b="1" lang="en" sz="1800"/>
              <a:t>We will have another Arduino Lecture/Activity</a:t>
            </a:r>
          </a:p>
          <a:p>
            <a:pPr indent="-228600" lvl="0" marL="457200" rtl="0">
              <a:spcBef>
                <a:spcPts val="0"/>
              </a:spcBef>
            </a:pPr>
            <a:r>
              <a:rPr b="1" lang="en"/>
              <a:t>Register for Cutie Hack!</a:t>
            </a:r>
          </a:p>
          <a:p>
            <a:pPr indent="-342900" lvl="1" marL="914400" rtl="0">
              <a:spcBef>
                <a:spcPts val="0"/>
              </a:spcBef>
              <a:buSzPct val="100000"/>
            </a:pPr>
            <a:r>
              <a:rPr b="1" lang="en" sz="1800"/>
              <a:t>On Saturday May 20th from 8AM-10PM</a:t>
            </a:r>
          </a:p>
          <a:p>
            <a:pPr indent="-228600" lvl="0" marL="457200" rtl="0">
              <a:spcBef>
                <a:spcPts val="0"/>
              </a:spcBef>
            </a:pPr>
            <a:r>
              <a:rPr b="1" lang="en"/>
              <a:t>Please fill out the Feedback Form!</a:t>
            </a:r>
          </a:p>
          <a:p>
            <a:pPr indent="-342900" lvl="1" marL="914400" rtl="0">
              <a:spcBef>
                <a:spcPts val="0"/>
              </a:spcBef>
              <a:buSzPct val="100000"/>
            </a:pPr>
            <a:r>
              <a:rPr b="1" lang="en" sz="1800" u="sng">
                <a:solidFill>
                  <a:schemeClr val="hlink"/>
                </a:solidFill>
                <a:hlinkClick r:id="rId3"/>
              </a:rPr>
              <a:t>https://goo.gl/forms/linh2N6otbGF7Pu53</a:t>
            </a:r>
          </a:p>
          <a:p>
            <a:pPr indent="-342900" lvl="0" marL="457200" rtl="0">
              <a:spcBef>
                <a:spcPts val="0"/>
              </a:spcBef>
              <a:buSzPct val="100000"/>
            </a:pPr>
            <a:r>
              <a:rPr b="1" lang="en"/>
              <a:t>Attend other Creat’R Lab Workshops!</a:t>
            </a:r>
          </a:p>
          <a:p>
            <a:pPr indent="-228600" lvl="1" marL="914400" rtl="0">
              <a:spcBef>
                <a:spcPts val="0"/>
              </a:spcBef>
            </a:pPr>
            <a:r>
              <a:rPr b="1" lang="en" u="sng">
                <a:solidFill>
                  <a:schemeClr val="hlink"/>
                </a:solidFill>
                <a:hlinkClick r:id="rId4"/>
              </a:rPr>
              <a:t>http://guides.lib.ucr.edu/c.php?g=645451&amp;p=4523510</a:t>
            </a:r>
          </a:p>
          <a:p>
            <a:pPr lvl="0">
              <a:spcBef>
                <a:spcPts val="0"/>
              </a:spcBef>
              <a:buNone/>
            </a:pPr>
            <a:r>
              <a:t/>
            </a:r>
            <a:endParaRPr b="1"/>
          </a:p>
        </p:txBody>
      </p:sp>
      <p:pic>
        <p:nvPicPr>
          <p:cNvPr id="90" name="Shape 90"/>
          <p:cNvPicPr preferRelativeResize="0"/>
          <p:nvPr/>
        </p:nvPicPr>
        <p:blipFill>
          <a:blip r:embed="rId5">
            <a:alphaModFix/>
          </a:blip>
          <a:stretch>
            <a:fillRect/>
          </a:stretch>
        </p:blipFill>
        <p:spPr>
          <a:xfrm rot="5400000">
            <a:off x="-862524" y="2015674"/>
            <a:ext cx="4092799" cy="1531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282" name="Shape 282"/>
        <p:cNvGrpSpPr/>
        <p:nvPr/>
      </p:nvGrpSpPr>
      <p:grpSpPr>
        <a:xfrm>
          <a:off x="0" y="0"/>
          <a:ext cx="0" cy="0"/>
          <a:chOff x="0" y="0"/>
          <a:chExt cx="0" cy="0"/>
        </a:xfrm>
      </p:grpSpPr>
      <p:sp>
        <p:nvSpPr>
          <p:cNvPr id="283" name="Shape 28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Piezo Buzzer</a:t>
            </a:r>
          </a:p>
        </p:txBody>
      </p:sp>
      <p:pic>
        <p:nvPicPr>
          <p:cNvPr id="284" name="Shape 284"/>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285" name="Shape 285"/>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Sensor Specs</a:t>
            </a:r>
          </a:p>
        </p:txBody>
      </p:sp>
      <p:sp>
        <p:nvSpPr>
          <p:cNvPr id="291" name="Shape 291"/>
          <p:cNvSpPr txBox="1"/>
          <p:nvPr>
            <p:ph idx="1" type="body"/>
          </p:nvPr>
        </p:nvSpPr>
        <p:spPr>
          <a:xfrm>
            <a:off x="2957600" y="1211350"/>
            <a:ext cx="5656500" cy="3498000"/>
          </a:xfrm>
          <a:prstGeom prst="rect">
            <a:avLst/>
          </a:prstGeom>
          <a:solidFill>
            <a:srgbClr val="FFFFFF"/>
          </a:solidFill>
        </p:spPr>
        <p:txBody>
          <a:bodyPr anchorCtr="0" anchor="t" bIns="91425" lIns="91425" rIns="91425" tIns="91425">
            <a:noAutofit/>
          </a:bodyPr>
          <a:lstStyle/>
          <a:p>
            <a:pPr lvl="0" rtl="0">
              <a:spcBef>
                <a:spcPts val="0"/>
              </a:spcBef>
              <a:buNone/>
            </a:pPr>
            <a:r>
              <a:rPr lang="en">
                <a:solidFill>
                  <a:srgbClr val="4F4E4E"/>
                </a:solidFill>
                <a:latin typeface="Verdana"/>
                <a:ea typeface="Verdana"/>
                <a:cs typeface="Verdana"/>
                <a:sym typeface="Verdana"/>
              </a:rPr>
              <a:t>Part: WT-1205 Buzzer</a:t>
            </a:r>
          </a:p>
          <a:p>
            <a:pPr lvl="0">
              <a:spcBef>
                <a:spcPts val="0"/>
              </a:spcBef>
              <a:buNone/>
            </a:pPr>
            <a:r>
              <a:rPr lang="en">
                <a:solidFill>
                  <a:srgbClr val="4F4E4E"/>
                </a:solidFill>
                <a:latin typeface="Verdana"/>
                <a:ea typeface="Verdana"/>
                <a:cs typeface="Verdana"/>
                <a:sym typeface="Verdana"/>
              </a:rPr>
              <a:t>Description: </a:t>
            </a:r>
          </a:p>
          <a:p>
            <a:pPr lvl="0">
              <a:spcBef>
                <a:spcPts val="0"/>
              </a:spcBef>
              <a:buNone/>
            </a:pPr>
            <a:r>
              <a:rPr lang="en" u="sng">
                <a:solidFill>
                  <a:schemeClr val="hlink"/>
                </a:solidFill>
                <a:latin typeface="Verdana"/>
                <a:ea typeface="Verdana"/>
                <a:cs typeface="Verdana"/>
                <a:sym typeface="Verdana"/>
                <a:hlinkClick r:id="rId3"/>
              </a:rPr>
              <a:t>https://www.digikey.com/product-detail/en/soberton-inc/WT-1205/433-1028-ND/479674</a:t>
            </a:r>
          </a:p>
          <a:p>
            <a:pPr lvl="0">
              <a:spcBef>
                <a:spcPts val="0"/>
              </a:spcBef>
              <a:buNone/>
            </a:pPr>
            <a:r>
              <a:rPr lang="en">
                <a:solidFill>
                  <a:srgbClr val="4F4E4E"/>
                </a:solidFill>
                <a:latin typeface="Verdana"/>
                <a:ea typeface="Verdana"/>
                <a:cs typeface="Verdana"/>
                <a:sym typeface="Verdana"/>
              </a:rPr>
              <a:t>Tutorial Links: </a:t>
            </a:r>
          </a:p>
          <a:p>
            <a:pPr lvl="0" rtl="0">
              <a:spcBef>
                <a:spcPts val="0"/>
              </a:spcBef>
              <a:buNone/>
            </a:pPr>
            <a:r>
              <a:rPr lang="en" u="sng">
                <a:solidFill>
                  <a:schemeClr val="hlink"/>
                </a:solidFill>
                <a:latin typeface="Verdana"/>
                <a:ea typeface="Verdana"/>
                <a:cs typeface="Verdana"/>
                <a:sym typeface="Verdana"/>
                <a:hlinkClick r:id="rId4"/>
              </a:rPr>
              <a:t>https://learn.adafruit.com/adafruit-arduino-lesson-10-making-sounds/playing-a-scale</a:t>
            </a:r>
          </a:p>
          <a:p>
            <a:pPr lvl="0" rtl="0">
              <a:spcBef>
                <a:spcPts val="0"/>
              </a:spcBef>
              <a:buNone/>
            </a:pPr>
            <a:r>
              <a:t/>
            </a:r>
            <a:endParaRPr sz="2000">
              <a:solidFill>
                <a:srgbClr val="4F4E4E"/>
              </a:solidFill>
              <a:latin typeface="Verdana"/>
              <a:ea typeface="Verdana"/>
              <a:cs typeface="Verdana"/>
              <a:sym typeface="Verdana"/>
            </a:endParaRPr>
          </a:p>
        </p:txBody>
      </p:sp>
      <p:pic>
        <p:nvPicPr>
          <p:cNvPr id="292" name="Shape 292"/>
          <p:cNvPicPr preferRelativeResize="0"/>
          <p:nvPr/>
        </p:nvPicPr>
        <p:blipFill>
          <a:blip r:embed="rId5">
            <a:alphaModFix/>
          </a:blip>
          <a:stretch>
            <a:fillRect/>
          </a:stretch>
        </p:blipFill>
        <p:spPr>
          <a:xfrm>
            <a:off x="152400" y="1363750"/>
            <a:ext cx="2652799" cy="26527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296" name="Shape 296"/>
        <p:cNvGrpSpPr/>
        <p:nvPr/>
      </p:nvGrpSpPr>
      <p:grpSpPr>
        <a:xfrm>
          <a:off x="0" y="0"/>
          <a:ext cx="0" cy="0"/>
          <a:chOff x="0" y="0"/>
          <a:chExt cx="0" cy="0"/>
        </a:xfrm>
      </p:grpSpPr>
      <p:sp>
        <p:nvSpPr>
          <p:cNvPr id="297" name="Shape 29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Ultrasonic Sensor</a:t>
            </a:r>
          </a:p>
        </p:txBody>
      </p:sp>
      <p:pic>
        <p:nvPicPr>
          <p:cNvPr id="298" name="Shape 298"/>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299" name="Shape 299"/>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Sensor Specs</a:t>
            </a:r>
          </a:p>
        </p:txBody>
      </p:sp>
      <p:sp>
        <p:nvSpPr>
          <p:cNvPr id="305" name="Shape 305"/>
          <p:cNvSpPr txBox="1"/>
          <p:nvPr>
            <p:ph idx="1" type="body"/>
          </p:nvPr>
        </p:nvSpPr>
        <p:spPr>
          <a:xfrm>
            <a:off x="2957600" y="1211350"/>
            <a:ext cx="5656500" cy="3498000"/>
          </a:xfrm>
          <a:prstGeom prst="rect">
            <a:avLst/>
          </a:prstGeom>
          <a:solidFill>
            <a:srgbClr val="FFFFFF"/>
          </a:solidFill>
        </p:spPr>
        <p:txBody>
          <a:bodyPr anchorCtr="0" anchor="t" bIns="91425" lIns="91425" rIns="91425" tIns="91425">
            <a:noAutofit/>
          </a:bodyPr>
          <a:lstStyle/>
          <a:p>
            <a:pPr lvl="0" rtl="0">
              <a:spcBef>
                <a:spcPts val="0"/>
              </a:spcBef>
              <a:buNone/>
            </a:pPr>
            <a:r>
              <a:rPr lang="en">
                <a:solidFill>
                  <a:srgbClr val="4F4E4E"/>
                </a:solidFill>
                <a:latin typeface="Verdana"/>
                <a:ea typeface="Verdana"/>
                <a:cs typeface="Verdana"/>
                <a:sym typeface="Verdana"/>
              </a:rPr>
              <a:t>Part: HC-SR04</a:t>
            </a:r>
          </a:p>
          <a:p>
            <a:pPr lvl="0" rtl="0">
              <a:spcBef>
                <a:spcPts val="0"/>
              </a:spcBef>
              <a:buNone/>
            </a:pPr>
            <a:r>
              <a:rPr lang="en">
                <a:solidFill>
                  <a:srgbClr val="4F4E4E"/>
                </a:solidFill>
                <a:latin typeface="Verdana"/>
                <a:ea typeface="Verdana"/>
                <a:cs typeface="Verdana"/>
                <a:sym typeface="Verdana"/>
              </a:rPr>
              <a:t>Description: </a:t>
            </a:r>
          </a:p>
          <a:p>
            <a:pPr lvl="0" rtl="0">
              <a:spcBef>
                <a:spcPts val="0"/>
              </a:spcBef>
              <a:buNone/>
            </a:pPr>
            <a:r>
              <a:rPr lang="en" u="sng">
                <a:solidFill>
                  <a:schemeClr val="hlink"/>
                </a:solidFill>
                <a:latin typeface="Verdana"/>
                <a:ea typeface="Verdana"/>
                <a:cs typeface="Verdana"/>
                <a:sym typeface="Verdana"/>
                <a:hlinkClick r:id="rId3"/>
              </a:rPr>
              <a:t>http://www.micropik.com/PDF/HCSR04.pdf</a:t>
            </a:r>
          </a:p>
          <a:p>
            <a:pPr lvl="0" rtl="0">
              <a:spcBef>
                <a:spcPts val="0"/>
              </a:spcBef>
              <a:buNone/>
            </a:pPr>
            <a:r>
              <a:rPr lang="en">
                <a:solidFill>
                  <a:srgbClr val="4F4E4E"/>
                </a:solidFill>
                <a:latin typeface="Verdana"/>
                <a:ea typeface="Verdana"/>
                <a:cs typeface="Verdana"/>
                <a:sym typeface="Verdana"/>
              </a:rPr>
              <a:t>Tutorial Links: </a:t>
            </a:r>
          </a:p>
          <a:p>
            <a:pPr lvl="0" rtl="0">
              <a:spcBef>
                <a:spcPts val="0"/>
              </a:spcBef>
              <a:buNone/>
            </a:pPr>
            <a:r>
              <a:rPr lang="en" u="sng">
                <a:solidFill>
                  <a:schemeClr val="hlink"/>
                </a:solidFill>
                <a:latin typeface="Verdana"/>
                <a:ea typeface="Verdana"/>
                <a:cs typeface="Verdana"/>
                <a:sym typeface="Verdana"/>
                <a:hlinkClick r:id="rId4"/>
              </a:rPr>
              <a:t>http://howtomechatronics.com/tutorials/arduino/ultrasonic-sensor-hc-sr04/</a:t>
            </a:r>
          </a:p>
          <a:p>
            <a:pPr lvl="0" rtl="0">
              <a:spcBef>
                <a:spcPts val="0"/>
              </a:spcBef>
              <a:buNone/>
            </a:pPr>
            <a:r>
              <a:t/>
            </a:r>
            <a:endParaRPr sz="2000">
              <a:solidFill>
                <a:srgbClr val="4F4E4E"/>
              </a:solidFill>
              <a:latin typeface="Verdana"/>
              <a:ea typeface="Verdana"/>
              <a:cs typeface="Verdana"/>
              <a:sym typeface="Verdana"/>
            </a:endParaRPr>
          </a:p>
        </p:txBody>
      </p:sp>
      <p:pic>
        <p:nvPicPr>
          <p:cNvPr id="306" name="Shape 306"/>
          <p:cNvPicPr preferRelativeResize="0"/>
          <p:nvPr/>
        </p:nvPicPr>
        <p:blipFill>
          <a:blip r:embed="rId5">
            <a:alphaModFix/>
          </a:blip>
          <a:stretch>
            <a:fillRect/>
          </a:stretch>
        </p:blipFill>
        <p:spPr>
          <a:xfrm>
            <a:off x="152400" y="1363750"/>
            <a:ext cx="2652799" cy="26476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310" name="Shape 310"/>
        <p:cNvGrpSpPr/>
        <p:nvPr/>
      </p:nvGrpSpPr>
      <p:grpSpPr>
        <a:xfrm>
          <a:off x="0" y="0"/>
          <a:ext cx="0" cy="0"/>
          <a:chOff x="0" y="0"/>
          <a:chExt cx="0" cy="0"/>
        </a:xfrm>
      </p:grpSpPr>
      <p:sp>
        <p:nvSpPr>
          <p:cNvPr id="311" name="Shape 31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Mechanical Switch</a:t>
            </a:r>
          </a:p>
        </p:txBody>
      </p:sp>
      <p:pic>
        <p:nvPicPr>
          <p:cNvPr id="312" name="Shape 312"/>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313" name="Shape 313"/>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Sensor Specs</a:t>
            </a:r>
          </a:p>
        </p:txBody>
      </p:sp>
      <p:sp>
        <p:nvSpPr>
          <p:cNvPr id="319" name="Shape 319"/>
          <p:cNvSpPr txBox="1"/>
          <p:nvPr>
            <p:ph idx="1" type="body"/>
          </p:nvPr>
        </p:nvSpPr>
        <p:spPr>
          <a:xfrm>
            <a:off x="2957600" y="1211350"/>
            <a:ext cx="5656500" cy="3498000"/>
          </a:xfrm>
          <a:prstGeom prst="rect">
            <a:avLst/>
          </a:prstGeom>
          <a:solidFill>
            <a:srgbClr val="FFFFFF"/>
          </a:solidFill>
        </p:spPr>
        <p:txBody>
          <a:bodyPr anchorCtr="0" anchor="t" bIns="91425" lIns="91425" rIns="91425" tIns="91425">
            <a:noAutofit/>
          </a:bodyPr>
          <a:lstStyle/>
          <a:p>
            <a:pPr lvl="0" rtl="0">
              <a:spcBef>
                <a:spcPts val="0"/>
              </a:spcBef>
              <a:buNone/>
            </a:pPr>
            <a:r>
              <a:rPr lang="en" sz="2000">
                <a:solidFill>
                  <a:srgbClr val="4F4E4E"/>
                </a:solidFill>
                <a:latin typeface="Verdana"/>
                <a:ea typeface="Verdana"/>
                <a:cs typeface="Verdana"/>
                <a:sym typeface="Verdana"/>
              </a:rPr>
              <a:t>Part: </a:t>
            </a:r>
            <a:r>
              <a:rPr lang="en" sz="2000">
                <a:solidFill>
                  <a:srgbClr val="4F4E4E"/>
                </a:solidFill>
                <a:latin typeface="Verdana"/>
                <a:ea typeface="Verdana"/>
                <a:cs typeface="Verdana"/>
                <a:sym typeface="Verdana"/>
              </a:rPr>
              <a:t>Mechanical Endstop</a:t>
            </a:r>
          </a:p>
          <a:p>
            <a:pPr lvl="0" rtl="0">
              <a:spcBef>
                <a:spcPts val="0"/>
              </a:spcBef>
              <a:buNone/>
            </a:pPr>
            <a:r>
              <a:rPr lang="en" sz="2000">
                <a:solidFill>
                  <a:srgbClr val="4F4E4E"/>
                </a:solidFill>
                <a:latin typeface="Verdana"/>
                <a:ea typeface="Verdana"/>
                <a:cs typeface="Verdana"/>
                <a:sym typeface="Verdana"/>
              </a:rPr>
              <a:t>Description and Tutorial: </a:t>
            </a:r>
            <a:r>
              <a:rPr lang="en" sz="2000" u="sng">
                <a:solidFill>
                  <a:schemeClr val="hlink"/>
                </a:solidFill>
                <a:latin typeface="Verdana"/>
                <a:ea typeface="Verdana"/>
                <a:cs typeface="Verdana"/>
                <a:sym typeface="Verdana"/>
                <a:hlinkClick r:id="rId3"/>
              </a:rPr>
              <a:t>http://reprap.org/wiki/Mechanical_Endsto</a:t>
            </a:r>
          </a:p>
          <a:p>
            <a:pPr lvl="0" rtl="0">
              <a:spcBef>
                <a:spcPts val="0"/>
              </a:spcBef>
              <a:buNone/>
            </a:pPr>
            <a:r>
              <a:t/>
            </a:r>
            <a:endParaRPr sz="2000">
              <a:solidFill>
                <a:srgbClr val="4F4E4E"/>
              </a:solidFill>
              <a:latin typeface="Verdana"/>
              <a:ea typeface="Verdana"/>
              <a:cs typeface="Verdana"/>
              <a:sym typeface="Verdana"/>
            </a:endParaRPr>
          </a:p>
        </p:txBody>
      </p:sp>
      <p:pic>
        <p:nvPicPr>
          <p:cNvPr id="320" name="Shape 320"/>
          <p:cNvPicPr preferRelativeResize="0"/>
          <p:nvPr/>
        </p:nvPicPr>
        <p:blipFill rotWithShape="1">
          <a:blip r:embed="rId4">
            <a:alphaModFix/>
          </a:blip>
          <a:srcRect b="55063" l="25462" r="20142" t="11233"/>
          <a:stretch/>
        </p:blipFill>
        <p:spPr>
          <a:xfrm>
            <a:off x="214925" y="1785625"/>
            <a:ext cx="2185325" cy="1353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766164" y="558750"/>
            <a:ext cx="5711125" cy="4269274"/>
          </a:xfrm>
          <a:prstGeom prst="rect">
            <a:avLst/>
          </a:prstGeom>
          <a:noFill/>
          <a:ln>
            <a:noFill/>
          </a:ln>
        </p:spPr>
      </p:pic>
      <p:sp>
        <p:nvSpPr>
          <p:cNvPr id="326" name="Shape 326"/>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a:t>Wiring</a:t>
            </a:r>
          </a:p>
        </p:txBody>
      </p:sp>
      <p:sp>
        <p:nvSpPr>
          <p:cNvPr id="327" name="Shape 327"/>
          <p:cNvSpPr txBox="1"/>
          <p:nvPr/>
        </p:nvSpPr>
        <p:spPr>
          <a:xfrm>
            <a:off x="6693125" y="1228050"/>
            <a:ext cx="1999500" cy="1028400"/>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0000"/>
                </a:solidFill>
              </a:rPr>
              <a:t>Connect Signal(Green Wire) to a digital pin on the Arduino</a:t>
            </a:r>
          </a:p>
        </p:txBody>
      </p:sp>
      <p:cxnSp>
        <p:nvCxnSpPr>
          <p:cNvPr id="328" name="Shape 328"/>
          <p:cNvCxnSpPr>
            <a:endCxn id="325" idx="3"/>
          </p:cNvCxnSpPr>
          <p:nvPr/>
        </p:nvCxnSpPr>
        <p:spPr>
          <a:xfrm flipH="1">
            <a:off x="6477290" y="1985687"/>
            <a:ext cx="505500" cy="7077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332" name="Shape 332"/>
        <p:cNvGrpSpPr/>
        <p:nvPr/>
      </p:nvGrpSpPr>
      <p:grpSpPr>
        <a:xfrm>
          <a:off x="0" y="0"/>
          <a:ext cx="0" cy="0"/>
          <a:chOff x="0" y="0"/>
          <a:chExt cx="0" cy="0"/>
        </a:xfrm>
      </p:grpSpPr>
      <p:sp>
        <p:nvSpPr>
          <p:cNvPr id="333" name="Shape 33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Temperature/Humidity Sensor</a:t>
            </a:r>
          </a:p>
        </p:txBody>
      </p:sp>
      <p:pic>
        <p:nvPicPr>
          <p:cNvPr id="334" name="Shape 334"/>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335" name="Shape 335"/>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Sensor Specs</a:t>
            </a:r>
          </a:p>
        </p:txBody>
      </p:sp>
      <p:sp>
        <p:nvSpPr>
          <p:cNvPr id="341" name="Shape 341"/>
          <p:cNvSpPr txBox="1"/>
          <p:nvPr>
            <p:ph idx="1" type="body"/>
          </p:nvPr>
        </p:nvSpPr>
        <p:spPr>
          <a:xfrm>
            <a:off x="2957600" y="1211350"/>
            <a:ext cx="5656500" cy="3498000"/>
          </a:xfrm>
          <a:prstGeom prst="rect">
            <a:avLst/>
          </a:prstGeom>
          <a:solidFill>
            <a:srgbClr val="FFFFFF"/>
          </a:solidFill>
        </p:spPr>
        <p:txBody>
          <a:bodyPr anchorCtr="0" anchor="t" bIns="91425" lIns="91425" rIns="91425" tIns="91425">
            <a:noAutofit/>
          </a:bodyPr>
          <a:lstStyle/>
          <a:p>
            <a:pPr lvl="0" rtl="0">
              <a:spcBef>
                <a:spcPts val="0"/>
              </a:spcBef>
              <a:buNone/>
            </a:pPr>
            <a:r>
              <a:rPr lang="en" sz="2000">
                <a:solidFill>
                  <a:srgbClr val="4F4E4E"/>
                </a:solidFill>
                <a:latin typeface="Verdana"/>
                <a:ea typeface="Verdana"/>
                <a:cs typeface="Verdana"/>
                <a:sym typeface="Verdana"/>
              </a:rPr>
              <a:t>Part: DHT11 basic temperature-humidity sensor</a:t>
            </a:r>
          </a:p>
          <a:p>
            <a:pPr lvl="0" rtl="0">
              <a:spcBef>
                <a:spcPts val="0"/>
              </a:spcBef>
              <a:buNone/>
            </a:pPr>
            <a:r>
              <a:rPr lang="en" sz="2000">
                <a:solidFill>
                  <a:srgbClr val="4F4E4E"/>
                </a:solidFill>
                <a:latin typeface="Verdana"/>
                <a:ea typeface="Verdana"/>
                <a:cs typeface="Verdana"/>
                <a:sym typeface="Verdana"/>
              </a:rPr>
              <a:t>Description: </a:t>
            </a:r>
            <a:r>
              <a:rPr lang="en" sz="2000" u="sng">
                <a:solidFill>
                  <a:schemeClr val="hlink"/>
                </a:solidFill>
                <a:latin typeface="Verdana"/>
                <a:ea typeface="Verdana"/>
                <a:cs typeface="Verdana"/>
                <a:sym typeface="Verdana"/>
                <a:hlinkClick r:id="rId3"/>
              </a:rPr>
              <a:t>https://www.adafruit.com/product/386</a:t>
            </a:r>
          </a:p>
          <a:p>
            <a:pPr lvl="0" rtl="0">
              <a:spcBef>
                <a:spcPts val="0"/>
              </a:spcBef>
              <a:buNone/>
            </a:pPr>
            <a:r>
              <a:rPr lang="en" sz="2000">
                <a:solidFill>
                  <a:srgbClr val="4F4E4E"/>
                </a:solidFill>
                <a:latin typeface="Verdana"/>
                <a:ea typeface="Verdana"/>
                <a:cs typeface="Verdana"/>
                <a:sym typeface="Verdana"/>
              </a:rPr>
              <a:t>Tutorial Links: </a:t>
            </a:r>
            <a:r>
              <a:rPr lang="en" sz="2000" u="sng">
                <a:solidFill>
                  <a:schemeClr val="hlink"/>
                </a:solidFill>
                <a:latin typeface="Verdana"/>
                <a:ea typeface="Verdana"/>
                <a:cs typeface="Verdana"/>
                <a:sym typeface="Verdana"/>
                <a:hlinkClick r:id="rId4"/>
              </a:rPr>
              <a:t>https://learn.adafruit.com/dht</a:t>
            </a:r>
            <a:r>
              <a:rPr lang="en" sz="2000">
                <a:solidFill>
                  <a:srgbClr val="4F4E4E"/>
                </a:solidFill>
                <a:latin typeface="Verdana"/>
                <a:ea typeface="Verdana"/>
                <a:cs typeface="Verdana"/>
                <a:sym typeface="Verdana"/>
              </a:rPr>
              <a:t> </a:t>
            </a:r>
          </a:p>
          <a:p>
            <a:pPr lvl="0" rtl="0">
              <a:spcBef>
                <a:spcPts val="0"/>
              </a:spcBef>
              <a:buNone/>
            </a:pPr>
            <a:r>
              <a:t/>
            </a:r>
            <a:endParaRPr sz="2000">
              <a:solidFill>
                <a:srgbClr val="4F4E4E"/>
              </a:solidFill>
              <a:latin typeface="Verdana"/>
              <a:ea typeface="Verdana"/>
              <a:cs typeface="Verdana"/>
              <a:sym typeface="Verdana"/>
            </a:endParaRPr>
          </a:p>
        </p:txBody>
      </p:sp>
      <p:pic>
        <p:nvPicPr>
          <p:cNvPr id="342" name="Shape 342"/>
          <p:cNvPicPr preferRelativeResize="0"/>
          <p:nvPr/>
        </p:nvPicPr>
        <p:blipFill>
          <a:blip r:embed="rId5">
            <a:alphaModFix/>
          </a:blip>
          <a:stretch>
            <a:fillRect/>
          </a:stretch>
        </p:blipFill>
        <p:spPr>
          <a:xfrm>
            <a:off x="191650" y="1557025"/>
            <a:ext cx="2765949" cy="2765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a:t>Wiring</a:t>
            </a:r>
          </a:p>
        </p:txBody>
      </p:sp>
      <p:pic>
        <p:nvPicPr>
          <p:cNvPr id="348" name="Shape 348"/>
          <p:cNvPicPr preferRelativeResize="0"/>
          <p:nvPr/>
        </p:nvPicPr>
        <p:blipFill>
          <a:blip r:embed="rId3">
            <a:alphaModFix/>
          </a:blip>
          <a:stretch>
            <a:fillRect/>
          </a:stretch>
        </p:blipFill>
        <p:spPr>
          <a:xfrm>
            <a:off x="2420100" y="222403"/>
            <a:ext cx="5736625" cy="4698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idx="1" type="body"/>
          </p:nvPr>
        </p:nvSpPr>
        <p:spPr>
          <a:xfrm>
            <a:off x="328017" y="4226025"/>
            <a:ext cx="8388600" cy="393600"/>
          </a:xfrm>
          <a:prstGeom prst="rect">
            <a:avLst/>
          </a:prstGeom>
          <a:solidFill>
            <a:srgbClr val="FFFFFF"/>
          </a:solidFill>
        </p:spPr>
        <p:txBody>
          <a:bodyPr anchorCtr="0" anchor="ctr" bIns="91425" lIns="91425" rIns="91425" tIns="91425">
            <a:noAutofit/>
          </a:bodyPr>
          <a:lstStyle/>
          <a:p>
            <a:pPr indent="-228600" lvl="0" marL="457200" rtl="0">
              <a:spcBef>
                <a:spcPts val="0"/>
              </a:spcBef>
            </a:pPr>
            <a:r>
              <a:rPr b="1" lang="en"/>
              <a:t>Apply here! - </a:t>
            </a:r>
            <a:r>
              <a:rPr b="1" lang="en" u="sng">
                <a:solidFill>
                  <a:schemeClr val="hlink"/>
                </a:solidFill>
                <a:hlinkClick r:id="rId3"/>
              </a:rPr>
              <a:t>https://cutiehack.com/#/main</a:t>
            </a:r>
          </a:p>
        </p:txBody>
      </p:sp>
      <p:pic>
        <p:nvPicPr>
          <p:cNvPr descr="Image may contain: text" id="96" name="Shape 96"/>
          <p:cNvPicPr preferRelativeResize="0"/>
          <p:nvPr/>
        </p:nvPicPr>
        <p:blipFill>
          <a:blip r:embed="rId4">
            <a:alphaModFix/>
          </a:blip>
          <a:stretch>
            <a:fillRect/>
          </a:stretch>
        </p:blipFill>
        <p:spPr>
          <a:xfrm>
            <a:off x="1069775" y="442425"/>
            <a:ext cx="6905100" cy="36251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303300" y="411575"/>
            <a:ext cx="8520600" cy="639600"/>
          </a:xfrm>
          <a:prstGeom prst="rect">
            <a:avLst/>
          </a:prstGeom>
        </p:spPr>
        <p:txBody>
          <a:bodyPr anchorCtr="0" anchor="t" bIns="91425" lIns="91425" rIns="91425" tIns="91425">
            <a:noAutofit/>
          </a:bodyPr>
          <a:lstStyle/>
          <a:p>
            <a:pPr lvl="0" rtl="0">
              <a:spcBef>
                <a:spcPts val="0"/>
              </a:spcBef>
              <a:buNone/>
            </a:pPr>
            <a:r>
              <a:rPr lang="en"/>
              <a:t>How to use it?</a:t>
            </a:r>
          </a:p>
        </p:txBody>
      </p:sp>
      <p:pic>
        <p:nvPicPr>
          <p:cNvPr descr="Screen Shot 2017-05-09 at 12.14.28 PM.png" id="354" name="Shape 354"/>
          <p:cNvPicPr preferRelativeResize="0"/>
          <p:nvPr/>
        </p:nvPicPr>
        <p:blipFill>
          <a:blip r:embed="rId3">
            <a:alphaModFix/>
          </a:blip>
          <a:stretch>
            <a:fillRect/>
          </a:stretch>
        </p:blipFill>
        <p:spPr>
          <a:xfrm>
            <a:off x="970425" y="1037573"/>
            <a:ext cx="7186351" cy="3068349"/>
          </a:xfrm>
          <a:prstGeom prst="rect">
            <a:avLst/>
          </a:prstGeom>
          <a:noFill/>
          <a:ln>
            <a:noFill/>
          </a:ln>
        </p:spPr>
      </p:pic>
      <p:sp>
        <p:nvSpPr>
          <p:cNvPr id="355" name="Shape 355"/>
          <p:cNvSpPr txBox="1"/>
          <p:nvPr/>
        </p:nvSpPr>
        <p:spPr>
          <a:xfrm>
            <a:off x="188700" y="4238425"/>
            <a:ext cx="8766600" cy="7200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4F4E4E"/>
              </a:buClr>
              <a:buSzPct val="100000"/>
              <a:buFont typeface="Verdana"/>
              <a:buChar char="●"/>
            </a:pPr>
            <a:r>
              <a:rPr lang="en" sz="1800">
                <a:solidFill>
                  <a:srgbClr val="4F4E4E"/>
                </a:solidFill>
                <a:latin typeface="Verdana"/>
                <a:ea typeface="Verdana"/>
                <a:cs typeface="Verdana"/>
                <a:sym typeface="Verdana"/>
              </a:rPr>
              <a:t>Continue tutorial on </a:t>
            </a:r>
            <a:r>
              <a:rPr lang="en" sz="1800" u="sng">
                <a:solidFill>
                  <a:schemeClr val="hlink"/>
                </a:solidFill>
                <a:latin typeface="Verdana"/>
                <a:ea typeface="Verdana"/>
                <a:cs typeface="Verdana"/>
                <a:sym typeface="Verdana"/>
                <a:hlinkClick r:id="rId4"/>
              </a:rPr>
              <a:t>https://learn.adafruit.com/dht/using-a-dhtxx-sensor</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359" name="Shape 359"/>
        <p:cNvGrpSpPr/>
        <p:nvPr/>
      </p:nvGrpSpPr>
      <p:grpSpPr>
        <a:xfrm>
          <a:off x="0" y="0"/>
          <a:ext cx="0" cy="0"/>
          <a:chOff x="0" y="0"/>
          <a:chExt cx="0" cy="0"/>
        </a:xfrm>
      </p:grpSpPr>
      <p:sp>
        <p:nvSpPr>
          <p:cNvPr id="360" name="Shape 360"/>
          <p:cNvSpPr txBox="1"/>
          <p:nvPr>
            <p:ph type="ctrTitle"/>
          </p:nvPr>
        </p:nvSpPr>
        <p:spPr>
          <a:xfrm>
            <a:off x="2371725" y="630225"/>
            <a:ext cx="6331500" cy="1542000"/>
          </a:xfrm>
          <a:prstGeom prst="rect">
            <a:avLst/>
          </a:prstGeom>
        </p:spPr>
        <p:txBody>
          <a:bodyPr anchorCtr="0" anchor="t" bIns="91425" lIns="91425" rIns="91425" tIns="91425">
            <a:noAutofit/>
          </a:bodyPr>
          <a:lstStyle/>
          <a:p>
            <a:pPr lvl="0" rtl="0">
              <a:spcBef>
                <a:spcPts val="0"/>
              </a:spcBef>
              <a:buNone/>
            </a:pPr>
            <a:r>
              <a:rPr lang="en"/>
              <a:t>Done!!!</a:t>
            </a:r>
          </a:p>
        </p:txBody>
      </p:sp>
      <p:sp>
        <p:nvSpPr>
          <p:cNvPr id="361" name="Shape 361"/>
          <p:cNvSpPr txBox="1"/>
          <p:nvPr>
            <p:ph idx="1" type="subTitle"/>
          </p:nvPr>
        </p:nvSpPr>
        <p:spPr>
          <a:xfrm>
            <a:off x="2371716" y="2794050"/>
            <a:ext cx="6331500" cy="1241700"/>
          </a:xfrm>
          <a:prstGeom prst="rect">
            <a:avLst/>
          </a:prstGeom>
        </p:spPr>
        <p:txBody>
          <a:bodyPr anchorCtr="0" anchor="b" bIns="91425" lIns="91425" rIns="91425" tIns="91425">
            <a:noAutofit/>
          </a:bodyPr>
          <a:lstStyle/>
          <a:p>
            <a:pPr lvl="0">
              <a:spcBef>
                <a:spcPts val="0"/>
              </a:spcBef>
              <a:buNone/>
            </a:pPr>
            <a:r>
              <a:rPr lang="en" sz="3000"/>
              <a:t>Next workshop date: </a:t>
            </a:r>
          </a:p>
          <a:p>
            <a:pPr lvl="0">
              <a:spcBef>
                <a:spcPts val="0"/>
              </a:spcBef>
              <a:buNone/>
            </a:pPr>
            <a:r>
              <a:rPr lang="en" sz="3000"/>
              <a:t>Tuesday May 16th</a:t>
            </a:r>
          </a:p>
          <a:p>
            <a:pPr lvl="0">
              <a:spcBef>
                <a:spcPts val="0"/>
              </a:spcBef>
              <a:buNone/>
            </a:pPr>
            <a:r>
              <a:t/>
            </a:r>
            <a:endParaRPr sz="3000"/>
          </a:p>
          <a:p>
            <a:pPr lvl="0" rtl="0">
              <a:spcBef>
                <a:spcPts val="0"/>
              </a:spcBef>
              <a:buNone/>
            </a:pPr>
            <a:r>
              <a:rPr lang="en" sz="3000"/>
              <a:t>Thanks for coming!!!</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Sources</a:t>
            </a:r>
          </a:p>
        </p:txBody>
      </p:sp>
      <p:sp>
        <p:nvSpPr>
          <p:cNvPr id="367" name="Shape 367"/>
          <p:cNvSpPr txBox="1"/>
          <p:nvPr>
            <p:ph idx="1" type="body"/>
          </p:nvPr>
        </p:nvSpPr>
        <p:spPr>
          <a:xfrm>
            <a:off x="2400250" y="1438800"/>
            <a:ext cx="5651100" cy="3002400"/>
          </a:xfrm>
          <a:prstGeom prst="rect">
            <a:avLst/>
          </a:prstGeom>
          <a:solidFill>
            <a:srgbClr val="FFFFFF"/>
          </a:solidFill>
        </p:spPr>
        <p:txBody>
          <a:bodyPr anchorCtr="0" anchor="t" bIns="91425" lIns="91425" rIns="91425" tIns="91425">
            <a:noAutofit/>
          </a:bodyPr>
          <a:lstStyle/>
          <a:p>
            <a:pPr indent="-228600" lvl="0" marL="457200" rtl="0">
              <a:spcBef>
                <a:spcPts val="0"/>
              </a:spcBef>
            </a:pPr>
            <a:r>
              <a:rPr b="1" lang="en"/>
              <a:t>Arduino Library Tutorial</a:t>
            </a:r>
          </a:p>
          <a:p>
            <a:pPr indent="-228600" lvl="1" marL="914400" rtl="0">
              <a:spcBef>
                <a:spcPts val="0"/>
              </a:spcBef>
            </a:pPr>
            <a:r>
              <a:rPr b="1" lang="en" u="sng">
                <a:solidFill>
                  <a:schemeClr val="hlink"/>
                </a:solidFill>
                <a:hlinkClick r:id="rId3"/>
              </a:rPr>
              <a:t>https://www.arduino.cc/en/guide/libraries</a:t>
            </a:r>
          </a:p>
          <a:p>
            <a:pPr indent="-228600" lvl="1" marL="914400" rtl="0">
              <a:spcBef>
                <a:spcPts val="0"/>
              </a:spcBef>
            </a:pPr>
            <a:r>
              <a:rPr b="1" lang="en"/>
              <a:t>Used for instructional material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idx="1" type="body"/>
          </p:nvPr>
        </p:nvSpPr>
        <p:spPr>
          <a:xfrm>
            <a:off x="996611" y="4272375"/>
            <a:ext cx="7150800" cy="393600"/>
          </a:xfrm>
          <a:prstGeom prst="rect">
            <a:avLst/>
          </a:prstGeom>
        </p:spPr>
        <p:txBody>
          <a:bodyPr anchorCtr="0" anchor="ctr" bIns="91425" lIns="91425" rIns="91425" tIns="91425">
            <a:noAutofit/>
          </a:bodyPr>
          <a:lstStyle/>
          <a:p>
            <a:pPr indent="-228600" lvl="0" marL="457200" rtl="0">
              <a:spcBef>
                <a:spcPts val="0"/>
              </a:spcBef>
            </a:pPr>
            <a:r>
              <a:rPr b="1" lang="en"/>
              <a:t>Feedback Form! - </a:t>
            </a:r>
            <a:r>
              <a:rPr b="1" lang="en" u="sng">
                <a:solidFill>
                  <a:schemeClr val="hlink"/>
                </a:solidFill>
                <a:hlinkClick r:id="rId3"/>
              </a:rPr>
              <a:t>https://goo.gl/forms/y0yOIfM2FEGZnOBC3</a:t>
            </a:r>
          </a:p>
        </p:txBody>
      </p:sp>
      <p:pic>
        <p:nvPicPr>
          <p:cNvPr descr="Screen Shot 2017-05-09 at 12.32.36 PM.png" id="102" name="Shape 102"/>
          <p:cNvPicPr preferRelativeResize="0"/>
          <p:nvPr/>
        </p:nvPicPr>
        <p:blipFill>
          <a:blip r:embed="rId4">
            <a:alphaModFix/>
          </a:blip>
          <a:stretch>
            <a:fillRect/>
          </a:stretch>
        </p:blipFill>
        <p:spPr>
          <a:xfrm>
            <a:off x="2181087" y="189475"/>
            <a:ext cx="4781825" cy="3921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1" type="body"/>
          </p:nvPr>
        </p:nvSpPr>
        <p:spPr>
          <a:xfrm>
            <a:off x="996599" y="4272375"/>
            <a:ext cx="7752000" cy="393600"/>
          </a:xfrm>
          <a:prstGeom prst="rect">
            <a:avLst/>
          </a:prstGeom>
        </p:spPr>
        <p:txBody>
          <a:bodyPr anchorCtr="0" anchor="ctr" bIns="91425" lIns="91425" rIns="91425" tIns="91425">
            <a:noAutofit/>
          </a:bodyPr>
          <a:lstStyle/>
          <a:p>
            <a:pPr indent="-228600" lvl="0" marL="457200" rtl="0">
              <a:spcBef>
                <a:spcPts val="0"/>
              </a:spcBef>
            </a:pPr>
            <a:r>
              <a:rPr b="1" lang="en"/>
              <a:t>Creat’R Lab Schedule </a:t>
            </a:r>
            <a:r>
              <a:rPr b="1" lang="en"/>
              <a:t>! - </a:t>
            </a:r>
            <a:r>
              <a:rPr b="1" lang="en" sz="1400" u="sng">
                <a:solidFill>
                  <a:schemeClr val="hlink"/>
                </a:solidFill>
                <a:hlinkClick r:id="rId3"/>
              </a:rPr>
              <a:t>http://guides.lib.ucr.edu/c.php?g=645451&amp;p=4523510</a:t>
            </a:r>
          </a:p>
        </p:txBody>
      </p:sp>
      <p:pic>
        <p:nvPicPr>
          <p:cNvPr id="108" name="Shape 108"/>
          <p:cNvPicPr preferRelativeResize="0"/>
          <p:nvPr/>
        </p:nvPicPr>
        <p:blipFill>
          <a:blip r:embed="rId4">
            <a:alphaModFix/>
          </a:blip>
          <a:stretch>
            <a:fillRect/>
          </a:stretch>
        </p:blipFill>
        <p:spPr>
          <a:xfrm>
            <a:off x="292400" y="411900"/>
            <a:ext cx="1905000" cy="1905000"/>
          </a:xfrm>
          <a:prstGeom prst="rect">
            <a:avLst/>
          </a:prstGeom>
          <a:noFill/>
          <a:ln>
            <a:noFill/>
          </a:ln>
        </p:spPr>
      </p:pic>
      <p:pic>
        <p:nvPicPr>
          <p:cNvPr id="109" name="Shape 109"/>
          <p:cNvPicPr preferRelativeResize="0"/>
          <p:nvPr/>
        </p:nvPicPr>
        <p:blipFill>
          <a:blip r:embed="rId5">
            <a:alphaModFix/>
          </a:blip>
          <a:stretch>
            <a:fillRect/>
          </a:stretch>
        </p:blipFill>
        <p:spPr>
          <a:xfrm>
            <a:off x="6843600" y="226550"/>
            <a:ext cx="1905000" cy="1905000"/>
          </a:xfrm>
          <a:prstGeom prst="rect">
            <a:avLst/>
          </a:prstGeom>
          <a:noFill/>
          <a:ln>
            <a:noFill/>
          </a:ln>
        </p:spPr>
      </p:pic>
      <p:pic>
        <p:nvPicPr>
          <p:cNvPr id="110" name="Shape 110"/>
          <p:cNvPicPr preferRelativeResize="0"/>
          <p:nvPr/>
        </p:nvPicPr>
        <p:blipFill>
          <a:blip r:embed="rId6">
            <a:alphaModFix/>
          </a:blip>
          <a:stretch>
            <a:fillRect/>
          </a:stretch>
        </p:blipFill>
        <p:spPr>
          <a:xfrm>
            <a:off x="2615500" y="226550"/>
            <a:ext cx="3810000" cy="1905000"/>
          </a:xfrm>
          <a:prstGeom prst="rect">
            <a:avLst/>
          </a:prstGeom>
          <a:noFill/>
          <a:ln>
            <a:noFill/>
          </a:ln>
        </p:spPr>
      </p:pic>
      <p:pic>
        <p:nvPicPr>
          <p:cNvPr id="111" name="Shape 111"/>
          <p:cNvPicPr preferRelativeResize="0"/>
          <p:nvPr/>
        </p:nvPicPr>
        <p:blipFill>
          <a:blip r:embed="rId7">
            <a:alphaModFix/>
          </a:blip>
          <a:stretch>
            <a:fillRect/>
          </a:stretch>
        </p:blipFill>
        <p:spPr>
          <a:xfrm>
            <a:off x="3228236" y="2649225"/>
            <a:ext cx="2687532" cy="1105450"/>
          </a:xfrm>
          <a:prstGeom prst="rect">
            <a:avLst/>
          </a:prstGeom>
          <a:noFill/>
          <a:ln>
            <a:noFill/>
          </a:ln>
        </p:spPr>
      </p:pic>
      <p:pic>
        <p:nvPicPr>
          <p:cNvPr id="112" name="Shape 112"/>
          <p:cNvPicPr preferRelativeResize="0"/>
          <p:nvPr/>
        </p:nvPicPr>
        <p:blipFill>
          <a:blip r:embed="rId8">
            <a:alphaModFix/>
          </a:blip>
          <a:stretch>
            <a:fillRect/>
          </a:stretch>
        </p:blipFill>
        <p:spPr>
          <a:xfrm>
            <a:off x="180166" y="2649237"/>
            <a:ext cx="2687532" cy="1105450"/>
          </a:xfrm>
          <a:prstGeom prst="rect">
            <a:avLst/>
          </a:prstGeom>
          <a:noFill/>
          <a:ln>
            <a:noFill/>
          </a:ln>
        </p:spPr>
      </p:pic>
      <p:pic>
        <p:nvPicPr>
          <p:cNvPr id="113" name="Shape 113"/>
          <p:cNvPicPr preferRelativeResize="0"/>
          <p:nvPr/>
        </p:nvPicPr>
        <p:blipFill>
          <a:blip r:embed="rId9">
            <a:alphaModFix/>
          </a:blip>
          <a:stretch>
            <a:fillRect/>
          </a:stretch>
        </p:blipFill>
        <p:spPr>
          <a:xfrm>
            <a:off x="6537700" y="2612150"/>
            <a:ext cx="2210900" cy="110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2C4C9"/>
        </a:solidFill>
      </p:bgPr>
    </p:bg>
    <p:spTree>
      <p:nvGrpSpPr>
        <p:cNvPr id="117" name="Shape 117"/>
        <p:cNvGrpSpPr/>
        <p:nvPr/>
      </p:nvGrpSpPr>
      <p:grpSpPr>
        <a:xfrm>
          <a:off x="0" y="0"/>
          <a:ext cx="0" cy="0"/>
          <a:chOff x="0" y="0"/>
          <a:chExt cx="0" cy="0"/>
        </a:xfrm>
      </p:grpSpPr>
      <p:sp>
        <p:nvSpPr>
          <p:cNvPr id="118" name="Shape 1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Serial Communication</a:t>
            </a:r>
          </a:p>
        </p:txBody>
      </p:sp>
      <p:pic>
        <p:nvPicPr>
          <p:cNvPr id="119" name="Shape 119"/>
          <p:cNvPicPr preferRelativeResize="0"/>
          <p:nvPr/>
        </p:nvPicPr>
        <p:blipFill>
          <a:blip r:embed="rId3">
            <a:alphaModFix/>
          </a:blip>
          <a:stretch>
            <a:fillRect/>
          </a:stretch>
        </p:blipFill>
        <p:spPr>
          <a:xfrm>
            <a:off x="7524372" y="646650"/>
            <a:ext cx="1178848" cy="966149"/>
          </a:xfrm>
          <a:prstGeom prst="rect">
            <a:avLst/>
          </a:prstGeom>
          <a:noFill/>
          <a:ln>
            <a:noFill/>
          </a:ln>
        </p:spPr>
      </p:pic>
      <p:pic>
        <p:nvPicPr>
          <p:cNvPr id="120" name="Shape 120"/>
          <p:cNvPicPr preferRelativeResize="0"/>
          <p:nvPr/>
        </p:nvPicPr>
        <p:blipFill>
          <a:blip r:embed="rId3">
            <a:alphaModFix/>
          </a:blip>
          <a:stretch>
            <a:fillRect/>
          </a:stretch>
        </p:blipFill>
        <p:spPr>
          <a:xfrm>
            <a:off x="406422" y="3595275"/>
            <a:ext cx="1178848" cy="966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What is Serial Communication?</a:t>
            </a:r>
          </a:p>
        </p:txBody>
      </p:sp>
      <p:sp>
        <p:nvSpPr>
          <p:cNvPr id="126" name="Shape 126"/>
          <p:cNvSpPr txBox="1"/>
          <p:nvPr>
            <p:ph idx="1" type="body"/>
          </p:nvPr>
        </p:nvSpPr>
        <p:spPr>
          <a:xfrm>
            <a:off x="3070750" y="1438800"/>
            <a:ext cx="5651100" cy="3002400"/>
          </a:xfrm>
          <a:prstGeom prst="rect">
            <a:avLst/>
          </a:prstGeom>
          <a:solidFill>
            <a:srgbClr val="FFFFFF"/>
          </a:solidFill>
        </p:spPr>
        <p:txBody>
          <a:bodyPr anchorCtr="0" anchor="t" bIns="91425" lIns="91425" rIns="91425" tIns="91425">
            <a:noAutofit/>
          </a:bodyPr>
          <a:lstStyle/>
          <a:p>
            <a:pPr indent="-355600" lvl="0" marL="457200" rtl="0">
              <a:spcBef>
                <a:spcPts val="0"/>
              </a:spcBef>
              <a:buClr>
                <a:srgbClr val="4F4E4E"/>
              </a:buClr>
              <a:buSzPct val="100000"/>
              <a:buFont typeface="Verdana"/>
            </a:pPr>
            <a:r>
              <a:rPr lang="en" sz="2000">
                <a:solidFill>
                  <a:srgbClr val="4F4E4E"/>
                </a:solidFill>
                <a:latin typeface="Verdana"/>
                <a:ea typeface="Verdana"/>
                <a:cs typeface="Verdana"/>
                <a:sym typeface="Verdana"/>
              </a:rPr>
              <a:t>Parallel vs Serial(diagram)</a:t>
            </a:r>
          </a:p>
          <a:p>
            <a:pPr indent="-355600" lvl="0" marL="457200" rtl="0">
              <a:spcBef>
                <a:spcPts val="0"/>
              </a:spcBef>
              <a:buClr>
                <a:srgbClr val="4F4E4E"/>
              </a:buClr>
              <a:buSzPct val="100000"/>
              <a:buFont typeface="Verdana"/>
            </a:pPr>
            <a:r>
              <a:rPr lang="en" sz="2000">
                <a:solidFill>
                  <a:srgbClr val="4F4E4E"/>
                </a:solidFill>
                <a:latin typeface="Verdana"/>
                <a:ea typeface="Verdana"/>
                <a:cs typeface="Verdana"/>
                <a:sym typeface="Verdana"/>
              </a:rPr>
              <a:t>Sending data bit by bit at a fast rate</a:t>
            </a:r>
          </a:p>
          <a:p>
            <a:pPr indent="-355600" lvl="0" marL="457200" rtl="0">
              <a:spcBef>
                <a:spcPts val="0"/>
              </a:spcBef>
              <a:buClr>
                <a:srgbClr val="4F4E4E"/>
              </a:buClr>
              <a:buSzPct val="100000"/>
              <a:buFont typeface="Verdana"/>
            </a:pPr>
            <a:r>
              <a:rPr lang="en" sz="2000">
                <a:solidFill>
                  <a:srgbClr val="4F4E4E"/>
                </a:solidFill>
                <a:latin typeface="Verdana"/>
                <a:ea typeface="Verdana"/>
                <a:cs typeface="Verdana"/>
                <a:sym typeface="Verdana"/>
              </a:rPr>
              <a:t>Serial Monitor</a:t>
            </a:r>
          </a:p>
          <a:p>
            <a:pPr indent="-355600" lvl="0" marL="457200" marR="0" rtl="0" algn="l">
              <a:lnSpc>
                <a:spcPct val="115000"/>
              </a:lnSpc>
              <a:spcBef>
                <a:spcPts val="0"/>
              </a:spcBef>
              <a:spcAft>
                <a:spcPts val="1600"/>
              </a:spcAft>
              <a:buClr>
                <a:srgbClr val="4F4E4E"/>
              </a:buClr>
              <a:buSzPct val="100000"/>
              <a:buFont typeface="Verdana"/>
            </a:pPr>
            <a:r>
              <a:rPr lang="en" sz="2000">
                <a:solidFill>
                  <a:srgbClr val="4F4E4E"/>
                </a:solidFill>
                <a:latin typeface="Verdana"/>
                <a:ea typeface="Verdana"/>
                <a:cs typeface="Verdana"/>
                <a:sym typeface="Verdana"/>
              </a:rPr>
              <a:t>Uses:</a:t>
            </a:r>
          </a:p>
          <a:p>
            <a:pPr indent="-355600" lvl="1" marL="914400" marR="0" rtl="0" algn="l">
              <a:lnSpc>
                <a:spcPct val="115000"/>
              </a:lnSpc>
              <a:spcBef>
                <a:spcPts val="0"/>
              </a:spcBef>
              <a:spcAft>
                <a:spcPts val="1600"/>
              </a:spcAft>
              <a:buClr>
                <a:srgbClr val="4F4E4E"/>
              </a:buClr>
              <a:buSzPct val="100000"/>
              <a:buFont typeface="Verdana"/>
            </a:pPr>
            <a:r>
              <a:rPr lang="en" sz="2000">
                <a:solidFill>
                  <a:srgbClr val="4F4E4E"/>
                </a:solidFill>
                <a:latin typeface="Verdana"/>
                <a:ea typeface="Verdana"/>
                <a:cs typeface="Verdana"/>
                <a:sym typeface="Verdana"/>
              </a:rPr>
              <a:t>Sending data between two Arduinos</a:t>
            </a:r>
          </a:p>
          <a:p>
            <a:pPr indent="-355600" lvl="1" marL="914400" marR="0" rtl="0" algn="l">
              <a:lnSpc>
                <a:spcPct val="115000"/>
              </a:lnSpc>
              <a:spcBef>
                <a:spcPts val="0"/>
              </a:spcBef>
              <a:spcAft>
                <a:spcPts val="1600"/>
              </a:spcAft>
              <a:buClr>
                <a:srgbClr val="4F4E4E"/>
              </a:buClr>
              <a:buSzPct val="100000"/>
              <a:buFont typeface="Verdana"/>
            </a:pPr>
            <a:r>
              <a:rPr lang="en" sz="2000">
                <a:solidFill>
                  <a:srgbClr val="4F4E4E"/>
                </a:solidFill>
                <a:latin typeface="Verdana"/>
                <a:ea typeface="Verdana"/>
                <a:cs typeface="Verdana"/>
                <a:sym typeface="Verdana"/>
              </a:rPr>
              <a:t>Components such as the Touch Screen Display</a:t>
            </a:r>
          </a:p>
        </p:txBody>
      </p:sp>
      <p:pic>
        <p:nvPicPr>
          <p:cNvPr id="127" name="Shape 127"/>
          <p:cNvPicPr preferRelativeResize="0"/>
          <p:nvPr/>
        </p:nvPicPr>
        <p:blipFill>
          <a:blip r:embed="rId3">
            <a:alphaModFix/>
          </a:blip>
          <a:stretch>
            <a:fillRect/>
          </a:stretch>
        </p:blipFill>
        <p:spPr>
          <a:xfrm>
            <a:off x="510125" y="1094799"/>
            <a:ext cx="1621375" cy="2036874"/>
          </a:xfrm>
          <a:prstGeom prst="rect">
            <a:avLst/>
          </a:prstGeom>
          <a:noFill/>
          <a:ln>
            <a:noFill/>
          </a:ln>
        </p:spPr>
      </p:pic>
      <p:pic>
        <p:nvPicPr>
          <p:cNvPr id="128" name="Shape 128"/>
          <p:cNvPicPr preferRelativeResize="0"/>
          <p:nvPr/>
        </p:nvPicPr>
        <p:blipFill>
          <a:blip r:embed="rId4">
            <a:alphaModFix/>
          </a:blip>
          <a:stretch>
            <a:fillRect/>
          </a:stretch>
        </p:blipFill>
        <p:spPr>
          <a:xfrm>
            <a:off x="121475" y="3805792"/>
            <a:ext cx="3097049" cy="63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2400250" y="575950"/>
            <a:ext cx="6321600" cy="635400"/>
          </a:xfrm>
          <a:prstGeom prst="rect">
            <a:avLst/>
          </a:prstGeom>
        </p:spPr>
        <p:txBody>
          <a:bodyPr anchorCtr="0" anchor="t" bIns="91425" lIns="91425" rIns="91425" tIns="91425">
            <a:noAutofit/>
          </a:bodyPr>
          <a:lstStyle/>
          <a:p>
            <a:pPr lvl="0" rtl="0">
              <a:spcBef>
                <a:spcPts val="0"/>
              </a:spcBef>
              <a:buNone/>
            </a:pPr>
            <a:r>
              <a:rPr lang="en"/>
              <a:t>The Serial Monitor</a:t>
            </a:r>
          </a:p>
        </p:txBody>
      </p:sp>
      <p:sp>
        <p:nvSpPr>
          <p:cNvPr id="134" name="Shape 134"/>
          <p:cNvSpPr txBox="1"/>
          <p:nvPr>
            <p:ph idx="1" type="body"/>
          </p:nvPr>
        </p:nvSpPr>
        <p:spPr>
          <a:xfrm>
            <a:off x="3070750" y="1438800"/>
            <a:ext cx="5651100" cy="3002400"/>
          </a:xfrm>
          <a:prstGeom prst="rect">
            <a:avLst/>
          </a:prstGeom>
          <a:solidFill>
            <a:srgbClr val="FFFFFF"/>
          </a:solidFill>
        </p:spPr>
        <p:txBody>
          <a:bodyPr anchorCtr="0" anchor="t" bIns="91425" lIns="91425" rIns="91425" tIns="91425">
            <a:noAutofit/>
          </a:bodyPr>
          <a:lstStyle/>
          <a:p>
            <a:pPr indent="-355600" lvl="0" marL="457200" marR="0" rtl="0" algn="l">
              <a:lnSpc>
                <a:spcPct val="115000"/>
              </a:lnSpc>
              <a:spcBef>
                <a:spcPts val="0"/>
              </a:spcBef>
              <a:spcAft>
                <a:spcPts val="1600"/>
              </a:spcAft>
              <a:buClr>
                <a:srgbClr val="4F4E4E"/>
              </a:buClr>
              <a:buSzPct val="100000"/>
              <a:buFont typeface="Verdana"/>
            </a:pPr>
            <a:r>
              <a:rPr lang="en" sz="2000">
                <a:solidFill>
                  <a:srgbClr val="4F4E4E"/>
                </a:solidFill>
                <a:latin typeface="Verdana"/>
                <a:ea typeface="Verdana"/>
                <a:cs typeface="Verdana"/>
                <a:sym typeface="Verdana"/>
              </a:rPr>
              <a:t>Allows you to get feedback from the Arduino</a:t>
            </a:r>
          </a:p>
          <a:p>
            <a:pPr indent="-355600" lvl="0" marL="457200" marR="0" rtl="0" algn="l">
              <a:lnSpc>
                <a:spcPct val="115000"/>
              </a:lnSpc>
              <a:spcBef>
                <a:spcPts val="0"/>
              </a:spcBef>
              <a:spcAft>
                <a:spcPts val="1600"/>
              </a:spcAft>
              <a:buClr>
                <a:srgbClr val="4F4E4E"/>
              </a:buClr>
              <a:buSzPct val="100000"/>
              <a:buFont typeface="Verdana"/>
            </a:pPr>
            <a:r>
              <a:rPr lang="en" sz="2000">
                <a:solidFill>
                  <a:srgbClr val="4F4E4E"/>
                </a:solidFill>
                <a:latin typeface="Verdana"/>
                <a:ea typeface="Verdana"/>
                <a:cs typeface="Verdana"/>
                <a:sym typeface="Verdana"/>
              </a:rPr>
              <a:t>Good for getting outputting data, debugging and text games????</a:t>
            </a:r>
          </a:p>
        </p:txBody>
      </p:sp>
      <p:pic>
        <p:nvPicPr>
          <p:cNvPr id="135" name="Shape 135"/>
          <p:cNvPicPr preferRelativeResize="0"/>
          <p:nvPr/>
        </p:nvPicPr>
        <p:blipFill>
          <a:blip r:embed="rId3">
            <a:alphaModFix/>
          </a:blip>
          <a:stretch>
            <a:fillRect/>
          </a:stretch>
        </p:blipFill>
        <p:spPr>
          <a:xfrm>
            <a:off x="152400" y="1363750"/>
            <a:ext cx="2765950" cy="2230605"/>
          </a:xfrm>
          <a:prstGeom prst="rect">
            <a:avLst/>
          </a:prstGeom>
          <a:noFill/>
          <a:ln>
            <a:noFill/>
          </a:ln>
        </p:spPr>
      </p:pic>
      <p:cxnSp>
        <p:nvCxnSpPr>
          <p:cNvPr id="136" name="Shape 136"/>
          <p:cNvCxnSpPr/>
          <p:nvPr/>
        </p:nvCxnSpPr>
        <p:spPr>
          <a:xfrm>
            <a:off x="1946425" y="1100150"/>
            <a:ext cx="630000" cy="4701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